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36"/>
  </p:notesMasterIdLst>
  <p:sldIdLst>
    <p:sldId id="256" r:id="rId2"/>
    <p:sldId id="257" r:id="rId3"/>
    <p:sldId id="263" r:id="rId4"/>
    <p:sldId id="260" r:id="rId5"/>
    <p:sldId id="267" r:id="rId6"/>
    <p:sldId id="258" r:id="rId7"/>
    <p:sldId id="285" r:id="rId8"/>
    <p:sldId id="259" r:id="rId9"/>
    <p:sldId id="271" r:id="rId10"/>
    <p:sldId id="276" r:id="rId11"/>
    <p:sldId id="297" r:id="rId12"/>
    <p:sldId id="298" r:id="rId13"/>
    <p:sldId id="294" r:id="rId14"/>
    <p:sldId id="295" r:id="rId15"/>
    <p:sldId id="284" r:id="rId16"/>
    <p:sldId id="291" r:id="rId17"/>
    <p:sldId id="290" r:id="rId18"/>
    <p:sldId id="286" r:id="rId19"/>
    <p:sldId id="303" r:id="rId20"/>
    <p:sldId id="264" r:id="rId21"/>
    <p:sldId id="269" r:id="rId22"/>
    <p:sldId id="280" r:id="rId23"/>
    <p:sldId id="287" r:id="rId24"/>
    <p:sldId id="292" r:id="rId25"/>
    <p:sldId id="272" r:id="rId26"/>
    <p:sldId id="300" r:id="rId27"/>
    <p:sldId id="299" r:id="rId28"/>
    <p:sldId id="281" r:id="rId29"/>
    <p:sldId id="277" r:id="rId30"/>
    <p:sldId id="293" r:id="rId31"/>
    <p:sldId id="288" r:id="rId32"/>
    <p:sldId id="296" r:id="rId33"/>
    <p:sldId id="302" r:id="rId34"/>
    <p:sldId id="301"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5417" autoAdjust="0"/>
  </p:normalViewPr>
  <p:slideViewPr>
    <p:cSldViewPr snapToGrid="0">
      <p:cViewPr varScale="1">
        <p:scale>
          <a:sx n="116" d="100"/>
          <a:sy n="116" d="100"/>
        </p:scale>
        <p:origin x="10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dirty="0"/>
              <a:t>Training Concerns Identified in the Survey</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Training Concerns</c:v>
                </c:pt>
              </c:strCache>
            </c:strRef>
          </c:tx>
          <c:spPr>
            <a:solidFill>
              <a:schemeClr val="accent1"/>
            </a:solidFill>
            <a:ln>
              <a:noFill/>
            </a:ln>
            <a:effectLst/>
          </c:spPr>
          <c:invertIfNegative val="0"/>
          <c:dLbls>
            <c:spPr>
              <a:solidFill>
                <a:prstClr val="black">
                  <a:lumMod val="15000"/>
                  <a:lumOff val="85000"/>
                </a:prstClr>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Lack of Resources</c:v>
                </c:pt>
                <c:pt idx="1">
                  <c:v>Quality</c:v>
                </c:pt>
                <c:pt idx="2">
                  <c:v>Design</c:v>
                </c:pt>
                <c:pt idx="3">
                  <c:v>Not Valued</c:v>
                </c:pt>
              </c:strCache>
            </c:strRef>
          </c:cat>
          <c:val>
            <c:numRef>
              <c:f>Sheet1!$B$2:$B$5</c:f>
              <c:numCache>
                <c:formatCode>General</c:formatCode>
                <c:ptCount val="4"/>
                <c:pt idx="0">
                  <c:v>17</c:v>
                </c:pt>
                <c:pt idx="1">
                  <c:v>7</c:v>
                </c:pt>
                <c:pt idx="2">
                  <c:v>7</c:v>
                </c:pt>
                <c:pt idx="3">
                  <c:v>2</c:v>
                </c:pt>
              </c:numCache>
            </c:numRef>
          </c:val>
          <c:extLst>
            <c:ext xmlns:c16="http://schemas.microsoft.com/office/drawing/2014/chart" uri="{C3380CC4-5D6E-409C-BE32-E72D297353CC}">
              <c16:uniqueId val="{00000000-5321-4613-8976-C4EAB0B03B46}"/>
            </c:ext>
          </c:extLst>
        </c:ser>
        <c:dLbls>
          <c:showLegendKey val="0"/>
          <c:showVal val="0"/>
          <c:showCatName val="0"/>
          <c:showSerName val="0"/>
          <c:showPercent val="0"/>
          <c:showBubbleSize val="0"/>
        </c:dLbls>
        <c:gapWidth val="199"/>
        <c:axId val="1841962800"/>
        <c:axId val="1540349744"/>
        <c:extLst>
          <c:ext xmlns:c15="http://schemas.microsoft.com/office/drawing/2012/chart" uri="{02D57815-91ED-43cb-92C2-25804820EDAC}">
            <c15:filteredBarSeries>
              <c15:ser>
                <c:idx val="1"/>
                <c:order val="1"/>
                <c:tx>
                  <c:strRef>
                    <c:extLst>
                      <c:ext uri="{02D57815-91ED-43cb-92C2-25804820EDAC}">
                        <c15:formulaRef>
                          <c15:sqref>Sheet1!$C$1</c15:sqref>
                        </c15:formulaRef>
                      </c:ext>
                    </c:extLst>
                    <c:strCache>
                      <c:ptCount val="1"/>
                      <c:pt idx="0">
                        <c:v>Column1</c:v>
                      </c:pt>
                    </c:strCache>
                  </c:strRef>
                </c:tx>
                <c:spPr>
                  <a:solidFill>
                    <a:schemeClr val="accent2"/>
                  </a:solidFill>
                  <a:ln>
                    <a:noFill/>
                  </a:ln>
                  <a:effectLst/>
                </c:spPr>
                <c:invertIfNegative val="0"/>
                <c:dLbls>
                  <c:spPr>
                    <a:solidFill>
                      <a:prstClr val="black">
                        <a:lumMod val="15000"/>
                        <a:lumOff val="85000"/>
                      </a:prstClr>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1"/>
                  <c:showSerName val="0"/>
                  <c:showPercent val="0"/>
                  <c:showBubbleSize val="0"/>
                  <c:showLeaderLines val="0"/>
                  <c:extLst>
                    <c:ext uri="{CE6537A1-D6FC-4f65-9D91-7224C49458BB}">
                      <c15:spPr xmlns:c15="http://schemas.microsoft.com/office/drawing/2012/chart">
                        <a:prstGeom prst="wedgeRectCallout">
                          <a:avLst/>
                        </a:prstGeom>
                        <a:noFill/>
                        <a:ln>
                          <a:noFill/>
                        </a:ln>
                      </c15:spPr>
                      <c15:showLeaderLines val="0"/>
                    </c:ext>
                  </c:extLst>
                </c:dLbls>
                <c:cat>
                  <c:strRef>
                    <c:extLst>
                      <c:ext uri="{02D57815-91ED-43cb-92C2-25804820EDAC}">
                        <c15:formulaRef>
                          <c15:sqref>Sheet1!$A$2:$A$5</c15:sqref>
                        </c15:formulaRef>
                      </c:ext>
                    </c:extLst>
                    <c:strCache>
                      <c:ptCount val="4"/>
                      <c:pt idx="0">
                        <c:v>Lack of Resources</c:v>
                      </c:pt>
                      <c:pt idx="1">
                        <c:v>Quality</c:v>
                      </c:pt>
                      <c:pt idx="2">
                        <c:v>Design</c:v>
                      </c:pt>
                      <c:pt idx="3">
                        <c:v>Not Valued</c:v>
                      </c:pt>
                    </c:strCache>
                  </c:strRef>
                </c:cat>
                <c:val>
                  <c:numRef>
                    <c:extLst>
                      <c:ext uri="{02D57815-91ED-43cb-92C2-25804820EDAC}">
                        <c15:formulaRef>
                          <c15:sqref>Sheet1!$C$2:$C$5</c15:sqref>
                        </c15:formulaRef>
                      </c:ext>
                    </c:extLst>
                    <c:numCache>
                      <c:formatCode>General</c:formatCode>
                      <c:ptCount val="4"/>
                    </c:numCache>
                  </c:numRef>
                </c:val>
                <c:extLst>
                  <c:ext xmlns:c16="http://schemas.microsoft.com/office/drawing/2014/chart" uri="{C3380CC4-5D6E-409C-BE32-E72D297353CC}">
                    <c16:uniqueId val="{00000001-5321-4613-8976-C4EAB0B03B46}"/>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Sheet1!$D$1</c15:sqref>
                        </c15:formulaRef>
                      </c:ext>
                    </c:extLst>
                    <c:strCache>
                      <c:ptCount val="1"/>
                      <c:pt idx="0">
                        <c:v>Column2</c:v>
                      </c:pt>
                    </c:strCache>
                  </c:strRef>
                </c:tx>
                <c:spPr>
                  <a:solidFill>
                    <a:schemeClr val="accent3"/>
                  </a:solidFill>
                  <a:ln>
                    <a:noFill/>
                  </a:ln>
                  <a:effectLst/>
                </c:spPr>
                <c:invertIfNegative val="0"/>
                <c:dLbls>
                  <c:spPr>
                    <a:solidFill>
                      <a:prstClr val="black">
                        <a:lumMod val="15000"/>
                        <a:lumOff val="85000"/>
                      </a:prstClr>
                    </a:solidFill>
                    <a:ln>
                      <a:no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en-US"/>
                    </a:p>
                  </c:txPr>
                  <c:dLblPos val="ctr"/>
                  <c:showLegendKey val="0"/>
                  <c:showVal val="1"/>
                  <c:showCatName val="1"/>
                  <c:showSerName val="0"/>
                  <c:showPercent val="0"/>
                  <c:showBubbleSize val="0"/>
                  <c:showLeaderLines val="0"/>
                  <c:extLst xmlns:c15="http://schemas.microsoft.com/office/drawing/2012/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extLst xmlns:c15="http://schemas.microsoft.com/office/drawing/2012/chart">
                      <c:ext xmlns:c15="http://schemas.microsoft.com/office/drawing/2012/chart" uri="{02D57815-91ED-43cb-92C2-25804820EDAC}">
                        <c15:formulaRef>
                          <c15:sqref>Sheet1!$A$2:$A$5</c15:sqref>
                        </c15:formulaRef>
                      </c:ext>
                    </c:extLst>
                    <c:strCache>
                      <c:ptCount val="4"/>
                      <c:pt idx="0">
                        <c:v>Lack of Resources</c:v>
                      </c:pt>
                      <c:pt idx="1">
                        <c:v>Quality</c:v>
                      </c:pt>
                      <c:pt idx="2">
                        <c:v>Design</c:v>
                      </c:pt>
                      <c:pt idx="3">
                        <c:v>Not Valued</c:v>
                      </c:pt>
                    </c:strCache>
                  </c:strRef>
                </c:cat>
                <c:val>
                  <c:numRef>
                    <c:extLst xmlns:c15="http://schemas.microsoft.com/office/drawing/2012/chart">
                      <c:ext xmlns:c15="http://schemas.microsoft.com/office/drawing/2012/chart" uri="{02D57815-91ED-43cb-92C2-25804820EDAC}">
                        <c15:formulaRef>
                          <c15:sqref>Sheet1!$D$2:$D$5</c15:sqref>
                        </c15:formulaRef>
                      </c:ext>
                    </c:extLst>
                    <c:numCache>
                      <c:formatCode>General</c:formatCode>
                      <c:ptCount val="4"/>
                    </c:numCache>
                  </c:numRef>
                </c:val>
                <c:extLst xmlns:c15="http://schemas.microsoft.com/office/drawing/2012/chart">
                  <c:ext xmlns:c16="http://schemas.microsoft.com/office/drawing/2014/chart" uri="{C3380CC4-5D6E-409C-BE32-E72D297353CC}">
                    <c16:uniqueId val="{00000002-5321-4613-8976-C4EAB0B03B46}"/>
                  </c:ext>
                </c:extLst>
              </c15:ser>
            </c15:filteredBarSeries>
          </c:ext>
        </c:extLst>
      </c:barChart>
      <c:catAx>
        <c:axId val="18419628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t" anchorCtr="0"/>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1540349744"/>
        <c:crosses val="autoZero"/>
        <c:auto val="1"/>
        <c:lblAlgn val="ctr"/>
        <c:lblOffset val="100"/>
        <c:noMultiLvlLbl val="0"/>
      </c:catAx>
      <c:valAx>
        <c:axId val="15403497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41962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Trauma Producing</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Trauma Laden</c:v>
                </c:pt>
              </c:strCache>
            </c:strRef>
          </c:tx>
          <c:spPr>
            <a:solidFill>
              <a:schemeClr val="accent1"/>
            </a:solidFill>
            <a:ln w="19050">
              <a:solidFill>
                <a:schemeClr val="lt1"/>
              </a:solidFill>
            </a:ln>
            <a:effectLst/>
          </c:spPr>
          <c:invertIfNegative val="0"/>
          <c:dLbls>
            <c:spPr>
              <a:solidFill>
                <a:prstClr val="white"/>
              </a:solidFill>
              <a:ln>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strRef>
              <c:f>Sheet1!$A$2:$A$5</c:f>
              <c:strCache>
                <c:ptCount val="4"/>
                <c:pt idx="0">
                  <c:v>Toxic Culture</c:v>
                </c:pt>
                <c:pt idx="1">
                  <c:v>Mental Health</c:v>
                </c:pt>
                <c:pt idx="2">
                  <c:v>Relationships/Staff</c:v>
                </c:pt>
                <c:pt idx="3">
                  <c:v>Safety</c:v>
                </c:pt>
              </c:strCache>
            </c:strRef>
          </c:cat>
          <c:val>
            <c:numRef>
              <c:f>Sheet1!$B$2:$B$5</c:f>
              <c:numCache>
                <c:formatCode>General</c:formatCode>
                <c:ptCount val="4"/>
                <c:pt idx="0">
                  <c:v>21</c:v>
                </c:pt>
                <c:pt idx="1">
                  <c:v>15</c:v>
                </c:pt>
                <c:pt idx="2">
                  <c:v>6</c:v>
                </c:pt>
                <c:pt idx="3">
                  <c:v>5</c:v>
                </c:pt>
              </c:numCache>
            </c:numRef>
          </c:val>
          <c:extLst>
            <c:ext xmlns:c16="http://schemas.microsoft.com/office/drawing/2014/chart" uri="{C3380CC4-5D6E-409C-BE32-E72D297353CC}">
              <c16:uniqueId val="{00000000-6AA6-4E2A-81C0-BB8186E608A7}"/>
            </c:ext>
          </c:extLst>
        </c:ser>
        <c:dLbls>
          <c:showLegendKey val="0"/>
          <c:showVal val="0"/>
          <c:showCatName val="0"/>
          <c:showSerName val="0"/>
          <c:showPercent val="0"/>
          <c:showBubbleSize val="0"/>
        </c:dLbls>
        <c:gapWidth val="150"/>
        <c:axId val="2020232944"/>
        <c:axId val="1251413200"/>
      </c:barChart>
      <c:catAx>
        <c:axId val="202023294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51413200"/>
        <c:crosses val="autoZero"/>
        <c:auto val="1"/>
        <c:lblAlgn val="ctr"/>
        <c:lblOffset val="100"/>
        <c:noMultiLvlLbl val="0"/>
      </c:catAx>
      <c:valAx>
        <c:axId val="1251413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202329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sz="1800" dirty="0"/>
              <a:t>Do</a:t>
            </a:r>
            <a:r>
              <a:rPr lang="en-US" sz="1800" baseline="0" dirty="0"/>
              <a:t> you believe that </a:t>
            </a:r>
            <a:r>
              <a:rPr lang="en-US" sz="1800" dirty="0"/>
              <a:t>Boundary Violations…</a:t>
            </a:r>
          </a:p>
        </c:rich>
      </c:tx>
      <c:layout>
        <c:manualLayout>
          <c:xMode val="edge"/>
          <c:yMode val="edge"/>
          <c:x val="0.44092967142349876"/>
          <c:y val="2.9562991558315113E-2"/>
        </c:manualLayout>
      </c:layout>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Require Training</c:v>
                </c:pt>
                <c:pt idx="1">
                  <c:v>Differ Male/Female Staff</c:v>
                </c:pt>
              </c:strCache>
            </c:strRef>
          </c:cat>
          <c:val>
            <c:numRef>
              <c:f>Sheet1!$B$2:$B$5</c:f>
              <c:numCache>
                <c:formatCode>General</c:formatCode>
                <c:ptCount val="2"/>
                <c:pt idx="0">
                  <c:v>129</c:v>
                </c:pt>
                <c:pt idx="1">
                  <c:v>92</c:v>
                </c:pt>
              </c:numCache>
            </c:numRef>
          </c:val>
          <c:extLst>
            <c:ext xmlns:c16="http://schemas.microsoft.com/office/drawing/2014/chart" uri="{C3380CC4-5D6E-409C-BE32-E72D297353CC}">
              <c16:uniqueId val="{00000000-0228-4F43-971C-8FD892FD642A}"/>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Require Training</c:v>
                </c:pt>
                <c:pt idx="1">
                  <c:v>Differ Male/Female Staff</c:v>
                </c:pt>
              </c:strCache>
            </c:strRef>
          </c:cat>
          <c:val>
            <c:numRef>
              <c:f>Sheet1!$C$2:$C$5</c:f>
              <c:numCache>
                <c:formatCode>General</c:formatCode>
                <c:ptCount val="2"/>
                <c:pt idx="0">
                  <c:v>6</c:v>
                </c:pt>
                <c:pt idx="1">
                  <c:v>42</c:v>
                </c:pt>
              </c:numCache>
            </c:numRef>
          </c:val>
          <c:extLst>
            <c:ext xmlns:c16="http://schemas.microsoft.com/office/drawing/2014/chart" uri="{C3380CC4-5D6E-409C-BE32-E72D297353CC}">
              <c16:uniqueId val="{00000001-0228-4F43-971C-8FD892FD642A}"/>
            </c:ext>
          </c:extLst>
        </c:ser>
        <c:dLbls>
          <c:showLegendKey val="0"/>
          <c:showVal val="0"/>
          <c:showCatName val="0"/>
          <c:showSerName val="0"/>
          <c:showPercent val="0"/>
          <c:showBubbleSize val="0"/>
        </c:dLbls>
        <c:gapWidth val="199"/>
        <c:axId val="411344576"/>
        <c:axId val="775449152"/>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Column1</c:v>
                      </c:pt>
                    </c:strCache>
                  </c:strRef>
                </c:tx>
                <c:spPr>
                  <a:solidFill>
                    <a:schemeClr val="accent3"/>
                  </a:solidFill>
                  <a:ln>
                    <a:noFill/>
                  </a:ln>
                  <a:effectLst/>
                </c:spPr>
                <c:invertIfNegative val="0"/>
                <c:cat>
                  <c:strRef>
                    <c:extLst>
                      <c:ext uri="{02D57815-91ED-43cb-92C2-25804820EDAC}">
                        <c15:formulaRef>
                          <c15:sqref>Sheet1!$A$2:$A$5</c15:sqref>
                        </c15:formulaRef>
                      </c:ext>
                    </c:extLst>
                    <c:strCache>
                      <c:ptCount val="2"/>
                      <c:pt idx="0">
                        <c:v>Require Training</c:v>
                      </c:pt>
                      <c:pt idx="1">
                        <c:v>Differ Male/Female Staff</c:v>
                      </c:pt>
                    </c:strCache>
                  </c:strRef>
                </c:cat>
                <c:val>
                  <c:numRef>
                    <c:extLst>
                      <c:ext uri="{02D57815-91ED-43cb-92C2-25804820EDAC}">
                        <c15:formulaRef>
                          <c15:sqref>Sheet1!$D$2:$D$5</c15:sqref>
                        </c15:formulaRef>
                      </c:ext>
                    </c:extLst>
                    <c:numCache>
                      <c:formatCode>General</c:formatCode>
                      <c:ptCount val="2"/>
                    </c:numCache>
                  </c:numRef>
                </c:val>
                <c:extLst>
                  <c:ext xmlns:c16="http://schemas.microsoft.com/office/drawing/2014/chart" uri="{C3380CC4-5D6E-409C-BE32-E72D297353CC}">
                    <c16:uniqueId val="{00000002-0228-4F43-971C-8FD892FD642A}"/>
                  </c:ext>
                </c:extLst>
              </c15:ser>
            </c15:filteredBarSeries>
          </c:ext>
        </c:extLst>
      </c:barChart>
      <c:catAx>
        <c:axId val="411344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775449152"/>
        <c:crosses val="autoZero"/>
        <c:auto val="1"/>
        <c:lblAlgn val="ctr"/>
        <c:lblOffset val="100"/>
        <c:noMultiLvlLbl val="0"/>
      </c:catAx>
      <c:valAx>
        <c:axId val="7754491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11344576"/>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dirty="0"/>
              <a:t>Is There Value in Providing Gender Specific Training?</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1"/>
                <c:pt idx="0">
                  <c:v>Provide Training</c:v>
                </c:pt>
              </c:strCache>
            </c:strRef>
          </c:cat>
          <c:val>
            <c:numRef>
              <c:f>Sheet1!$B$2:$B$5</c:f>
              <c:numCache>
                <c:formatCode>General</c:formatCode>
                <c:ptCount val="1"/>
                <c:pt idx="0">
                  <c:v>106</c:v>
                </c:pt>
              </c:numCache>
            </c:numRef>
          </c:val>
          <c:extLst>
            <c:ext xmlns:c16="http://schemas.microsoft.com/office/drawing/2014/chart" uri="{C3380CC4-5D6E-409C-BE32-E72D297353CC}">
              <c16:uniqueId val="{00000000-A19F-42AD-8A7D-403791E07FDA}"/>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1"/>
                <c:pt idx="0">
                  <c:v>Provide Training</c:v>
                </c:pt>
              </c:strCache>
            </c:strRef>
          </c:cat>
          <c:val>
            <c:numRef>
              <c:f>Sheet1!$C$2:$C$5</c:f>
              <c:numCache>
                <c:formatCode>General</c:formatCode>
                <c:ptCount val="1"/>
                <c:pt idx="0">
                  <c:v>14</c:v>
                </c:pt>
              </c:numCache>
            </c:numRef>
          </c:val>
          <c:extLst>
            <c:ext xmlns:c16="http://schemas.microsoft.com/office/drawing/2014/chart" uri="{C3380CC4-5D6E-409C-BE32-E72D297353CC}">
              <c16:uniqueId val="{00000001-A19F-42AD-8A7D-403791E07FDA}"/>
            </c:ext>
          </c:extLst>
        </c:ser>
        <c:ser>
          <c:idx val="2"/>
          <c:order val="2"/>
          <c:tx>
            <c:strRef>
              <c:f>Sheet1!$D$1</c:f>
              <c:strCache>
                <c:ptCount val="1"/>
                <c:pt idx="0">
                  <c:v>Column1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1"/>
                <c:pt idx="0">
                  <c:v>Provide Training</c:v>
                </c:pt>
              </c:strCache>
            </c:strRef>
          </c:cat>
          <c:val>
            <c:numRef>
              <c:f>Sheet1!$D$2:$D$5</c:f>
              <c:numCache>
                <c:formatCode>General</c:formatCode>
                <c:ptCount val="1"/>
              </c:numCache>
            </c:numRef>
          </c:val>
          <c:extLst xmlns:c15="http://schemas.microsoft.com/office/drawing/2012/chart">
            <c:ext xmlns:c16="http://schemas.microsoft.com/office/drawing/2014/chart" uri="{C3380CC4-5D6E-409C-BE32-E72D297353CC}">
              <c16:uniqueId val="{00000002-A19F-42AD-8A7D-403791E07FDA}"/>
            </c:ext>
          </c:extLst>
        </c:ser>
        <c:dLbls>
          <c:dLblPos val="outEnd"/>
          <c:showLegendKey val="0"/>
          <c:showVal val="1"/>
          <c:showCatName val="0"/>
          <c:showSerName val="0"/>
          <c:showPercent val="0"/>
          <c:showBubbleSize val="0"/>
        </c:dLbls>
        <c:gapWidth val="199"/>
        <c:axId val="411345376"/>
        <c:axId val="613806864"/>
        <c:extLst/>
      </c:barChart>
      <c:catAx>
        <c:axId val="411345376"/>
        <c:scaling>
          <c:orientation val="minMax"/>
        </c:scaling>
        <c:delete val="1"/>
        <c:axPos val="b"/>
        <c:numFmt formatCode="General" sourceLinked="1"/>
        <c:majorTickMark val="none"/>
        <c:minorTickMark val="none"/>
        <c:tickLblPos val="nextTo"/>
        <c:crossAx val="613806864"/>
        <c:crosses val="autoZero"/>
        <c:auto val="1"/>
        <c:lblAlgn val="ctr"/>
        <c:lblOffset val="100"/>
        <c:noMultiLvlLbl val="0"/>
      </c:catAx>
      <c:valAx>
        <c:axId val="613806864"/>
        <c:scaling>
          <c:orientation val="minMax"/>
        </c:scaling>
        <c:delete val="1"/>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crossAx val="411345376"/>
        <c:crosses val="autoZero"/>
        <c:crossBetween val="between"/>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Leadership Training</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Provided</c:v>
                </c:pt>
                <c:pt idx="1">
                  <c:v>Gender Specific</c:v>
                </c:pt>
              </c:strCache>
              <c:extLst/>
            </c:strRef>
          </c:cat>
          <c:val>
            <c:numRef>
              <c:f>Sheet1!$B$2:$B$5</c:f>
              <c:numCache>
                <c:formatCode>General</c:formatCode>
                <c:ptCount val="2"/>
                <c:pt idx="0">
                  <c:v>99</c:v>
                </c:pt>
                <c:pt idx="1">
                  <c:v>25</c:v>
                </c:pt>
              </c:numCache>
              <c:extLst/>
            </c:numRef>
          </c:val>
          <c:extLst>
            <c:ext xmlns:c16="http://schemas.microsoft.com/office/drawing/2014/chart" uri="{C3380CC4-5D6E-409C-BE32-E72D297353CC}">
              <c16:uniqueId val="{00000000-B6C4-4AA2-BF62-DA8BA79860AB}"/>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Provided</c:v>
                </c:pt>
                <c:pt idx="1">
                  <c:v>Gender Specific</c:v>
                </c:pt>
              </c:strCache>
              <c:extLst/>
            </c:strRef>
          </c:cat>
          <c:val>
            <c:numRef>
              <c:f>Sheet1!$C$2:$C$5</c:f>
              <c:numCache>
                <c:formatCode>General</c:formatCode>
                <c:ptCount val="2"/>
                <c:pt idx="0">
                  <c:v>38</c:v>
                </c:pt>
                <c:pt idx="1">
                  <c:v>64</c:v>
                </c:pt>
              </c:numCache>
              <c:extLst/>
            </c:numRef>
          </c:val>
          <c:extLst>
            <c:ext xmlns:c16="http://schemas.microsoft.com/office/drawing/2014/chart" uri="{C3380CC4-5D6E-409C-BE32-E72D297353CC}">
              <c16:uniqueId val="{00000001-B6C4-4AA2-BF62-DA8BA79860AB}"/>
            </c:ext>
          </c:extLst>
        </c:ser>
        <c:dLbls>
          <c:showLegendKey val="0"/>
          <c:showVal val="0"/>
          <c:showCatName val="0"/>
          <c:showSerName val="0"/>
          <c:showPercent val="0"/>
          <c:showBubbleSize val="0"/>
        </c:dLbls>
        <c:gapWidth val="199"/>
        <c:axId val="622121648"/>
        <c:axId val="540985888"/>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Column1</c:v>
                      </c:pt>
                    </c:strCache>
                  </c:strRef>
                </c:tx>
                <c:spPr>
                  <a:solidFill>
                    <a:schemeClr val="accent3"/>
                  </a:solidFill>
                  <a:ln>
                    <a:noFill/>
                  </a:ln>
                  <a:effectLst/>
                </c:spPr>
                <c:invertIfNegative val="0"/>
                <c:cat>
                  <c:strRef>
                    <c:extLst>
                      <c:ext uri="{02D57815-91ED-43cb-92C2-25804820EDAC}">
                        <c15:formulaRef>
                          <c15:sqref>Sheet1!$A$2:$A$5</c15:sqref>
                        </c15:formulaRef>
                      </c:ext>
                    </c:extLst>
                    <c:strCache>
                      <c:ptCount val="2"/>
                      <c:pt idx="0">
                        <c:v>Provided</c:v>
                      </c:pt>
                      <c:pt idx="1">
                        <c:v>Gender Specific</c:v>
                      </c:pt>
                    </c:strCache>
                  </c:strRef>
                </c:cat>
                <c:val>
                  <c:numRef>
                    <c:extLst>
                      <c:ext uri="{02D57815-91ED-43cb-92C2-25804820EDAC}">
                        <c15:formulaRef>
                          <c15:sqref>Sheet1!$D$2:$D$5</c15:sqref>
                        </c15:formulaRef>
                      </c:ext>
                    </c:extLst>
                    <c:numCache>
                      <c:formatCode>General</c:formatCode>
                      <c:ptCount val="2"/>
                    </c:numCache>
                  </c:numRef>
                </c:val>
                <c:extLst>
                  <c:ext xmlns:c16="http://schemas.microsoft.com/office/drawing/2014/chart" uri="{C3380CC4-5D6E-409C-BE32-E72D297353CC}">
                    <c16:uniqueId val="{00000002-B6C4-4AA2-BF62-DA8BA79860AB}"/>
                  </c:ext>
                </c:extLst>
              </c15:ser>
            </c15:filteredBarSeries>
          </c:ext>
        </c:extLst>
      </c:barChart>
      <c:catAx>
        <c:axId val="622121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540985888"/>
        <c:crosses val="autoZero"/>
        <c:auto val="1"/>
        <c:lblAlgn val="ctr"/>
        <c:lblOffset val="100"/>
        <c:noMultiLvlLbl val="0"/>
      </c:catAx>
      <c:valAx>
        <c:axId val="54098588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221216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Training on how to work with inmates who</a:t>
            </a:r>
            <a:r>
              <a:rPr lang="en-US" baseline="0"/>
              <a:t> are mentally ill?</a:t>
            </a:r>
            <a:endParaRPr lang="en-US"/>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1"/>
                <c:pt idx="0">
                  <c:v>Category 1</c:v>
                </c:pt>
              </c:strCache>
              <c:extLst/>
            </c:strRef>
          </c:cat>
          <c:val>
            <c:numRef>
              <c:f>Sheet1!$B$2:$B$5</c:f>
              <c:numCache>
                <c:formatCode>General</c:formatCode>
                <c:ptCount val="1"/>
                <c:pt idx="0">
                  <c:v>82</c:v>
                </c:pt>
              </c:numCache>
              <c:extLst/>
            </c:numRef>
          </c:val>
          <c:extLst>
            <c:ext xmlns:c16="http://schemas.microsoft.com/office/drawing/2014/chart" uri="{C3380CC4-5D6E-409C-BE32-E72D297353CC}">
              <c16:uniqueId val="{00000000-AB65-4B4E-9C22-BE58BBFECC98}"/>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1"/>
                <c:pt idx="0">
                  <c:v>Category 1</c:v>
                </c:pt>
              </c:strCache>
              <c:extLst/>
            </c:strRef>
          </c:cat>
          <c:val>
            <c:numRef>
              <c:f>Sheet1!$C$2:$C$5</c:f>
              <c:numCache>
                <c:formatCode>General</c:formatCode>
                <c:ptCount val="1"/>
                <c:pt idx="0">
                  <c:v>24</c:v>
                </c:pt>
              </c:numCache>
              <c:extLst/>
            </c:numRef>
          </c:val>
          <c:extLst>
            <c:ext xmlns:c16="http://schemas.microsoft.com/office/drawing/2014/chart" uri="{C3380CC4-5D6E-409C-BE32-E72D297353CC}">
              <c16:uniqueId val="{00000001-AB65-4B4E-9C22-BE58BBFECC98}"/>
            </c:ext>
          </c:extLst>
        </c:ser>
        <c:dLbls>
          <c:dLblPos val="outEnd"/>
          <c:showLegendKey val="0"/>
          <c:showVal val="1"/>
          <c:showCatName val="0"/>
          <c:showSerName val="0"/>
          <c:showPercent val="0"/>
          <c:showBubbleSize val="0"/>
        </c:dLbls>
        <c:gapWidth val="199"/>
        <c:axId val="402295472"/>
        <c:axId val="56210560"/>
        <c:extLst>
          <c:ext xmlns:c15="http://schemas.microsoft.com/office/drawing/2012/chart" uri="{02D57815-91ED-43cb-92C2-25804820EDAC}">
            <c15:filteredBarSeries>
              <c15:ser>
                <c:idx val="2"/>
                <c:order val="2"/>
                <c:tx>
                  <c:strRef>
                    <c:extLst>
                      <c:ext uri="{02D57815-91ED-43cb-92C2-25804820EDAC}">
                        <c15:formulaRef>
                          <c15:sqref>Sheet1!$D$1</c15:sqref>
                        </c15:formulaRef>
                      </c:ext>
                    </c:extLst>
                    <c:strCache>
                      <c:ptCount val="1"/>
                      <c:pt idx="0">
                        <c:v>Column1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a:solidFill>
                              <a:schemeClr val="tx1">
                                <a:lumMod val="35000"/>
                                <a:lumOff val="65000"/>
                              </a:schemeClr>
                            </a:solidFill>
                          </a:ln>
                          <a:effectLst/>
                        </c:spPr>
                      </c15:leaderLines>
                    </c:ext>
                  </c:extLst>
                </c:dLbls>
                <c:cat>
                  <c:strRef>
                    <c:extLst>
                      <c:ext uri="{02D57815-91ED-43cb-92C2-25804820EDAC}">
                        <c15:formulaRef>
                          <c15:sqref>Sheet1!$A$2:$A$5</c15:sqref>
                        </c15:formulaRef>
                      </c:ext>
                    </c:extLst>
                    <c:strCache>
                      <c:ptCount val="1"/>
                      <c:pt idx="0">
                        <c:v>Category 1</c:v>
                      </c:pt>
                    </c:strCache>
                  </c:strRef>
                </c:cat>
                <c:val>
                  <c:numRef>
                    <c:extLst>
                      <c:ext uri="{02D57815-91ED-43cb-92C2-25804820EDAC}">
                        <c15:formulaRef>
                          <c15:sqref>Sheet1!$D$2:$D$5</c15:sqref>
                        </c15:formulaRef>
                      </c:ext>
                    </c:extLst>
                    <c:numCache>
                      <c:formatCode>General</c:formatCode>
                      <c:ptCount val="1"/>
                    </c:numCache>
                  </c:numRef>
                </c:val>
                <c:extLst>
                  <c:ext xmlns:c16="http://schemas.microsoft.com/office/drawing/2014/chart" uri="{C3380CC4-5D6E-409C-BE32-E72D297353CC}">
                    <c16:uniqueId val="{00000002-AB65-4B4E-9C22-BE58BBFECC98}"/>
                  </c:ext>
                </c:extLst>
              </c15:ser>
            </c15:filteredBarSeries>
          </c:ext>
        </c:extLst>
      </c:barChart>
      <c:catAx>
        <c:axId val="402295472"/>
        <c:scaling>
          <c:orientation val="minMax"/>
        </c:scaling>
        <c:delete val="1"/>
        <c:axPos val="b"/>
        <c:numFmt formatCode="General" sourceLinked="1"/>
        <c:majorTickMark val="none"/>
        <c:minorTickMark val="none"/>
        <c:tickLblPos val="nextTo"/>
        <c:crossAx val="56210560"/>
        <c:crosses val="autoZero"/>
        <c:auto val="1"/>
        <c:lblAlgn val="ctr"/>
        <c:lblOffset val="100"/>
        <c:noMultiLvlLbl val="0"/>
      </c:catAx>
      <c:valAx>
        <c:axId val="56210560"/>
        <c:scaling>
          <c:orientation val="minMax"/>
        </c:scaling>
        <c:delete val="1"/>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crossAx val="40229547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Recruitment</c:v>
                </c:pt>
              </c:strCache>
            </c:strRef>
          </c:tx>
          <c:explosion val="1"/>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8BB6-4CDC-9DB8-41CB1392A937}"/>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8BB6-4CDC-9DB8-41CB1392A937}"/>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8BB6-4CDC-9DB8-41CB1392A937}"/>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8BB6-4CDC-9DB8-41CB1392A937}"/>
              </c:ext>
            </c:extLst>
          </c:dPt>
          <c:dLbls>
            <c:spPr>
              <a:solidFill>
                <a:prstClr val="white">
                  <a:alpha val="75000"/>
                </a:prstClr>
              </a:solidFill>
              <a:ln w="9525">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2"/>
                <c:pt idx="0">
                  <c:v>Yes</c:v>
                </c:pt>
                <c:pt idx="1">
                  <c:v>No</c:v>
                </c:pt>
              </c:strCache>
            </c:strRef>
          </c:cat>
          <c:val>
            <c:numRef>
              <c:f>Sheet1!$B$2:$B$5</c:f>
              <c:numCache>
                <c:formatCode>General</c:formatCode>
                <c:ptCount val="4"/>
                <c:pt idx="0">
                  <c:v>50.5</c:v>
                </c:pt>
                <c:pt idx="1">
                  <c:v>49.5</c:v>
                </c:pt>
              </c:numCache>
            </c:numRef>
          </c:val>
          <c:extLst>
            <c:ext xmlns:c16="http://schemas.microsoft.com/office/drawing/2014/chart" uri="{C3380CC4-5D6E-409C-BE32-E72D297353CC}">
              <c16:uniqueId val="{00000000-4DDB-4DC8-B3C1-09869B3E72C0}"/>
            </c:ext>
          </c:extLst>
        </c:ser>
        <c:ser>
          <c:idx val="1"/>
          <c:order val="1"/>
          <c:tx>
            <c:strRef>
              <c:f>Sheet1!$C$1</c:f>
              <c:strCache>
                <c:ptCount val="1"/>
                <c:pt idx="0">
                  <c:v>Column1</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8BB6-4CDC-9DB8-41CB1392A937}"/>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8BB6-4CDC-9DB8-41CB1392A937}"/>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D-8BB6-4CDC-9DB8-41CB1392A937}"/>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F-8BB6-4CDC-9DB8-41CB1392A937}"/>
              </c:ext>
            </c:extLst>
          </c:dPt>
          <c:dLbls>
            <c:spPr>
              <a:solidFill>
                <a:prstClr val="white">
                  <a:alpha val="75000"/>
                </a:prstClr>
              </a:solidFill>
              <a:ln w="9525">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2"/>
                <c:pt idx="0">
                  <c:v>Yes</c:v>
                </c:pt>
                <c:pt idx="1">
                  <c:v>No</c:v>
                </c:pt>
              </c:strCache>
            </c:strRef>
          </c:cat>
          <c:val>
            <c:numRef>
              <c:f>Sheet1!$C$2:$C$5</c:f>
              <c:numCache>
                <c:formatCode>General</c:formatCode>
                <c:ptCount val="4"/>
              </c:numCache>
            </c:numRef>
          </c:val>
          <c:extLst>
            <c:ext xmlns:c16="http://schemas.microsoft.com/office/drawing/2014/chart" uri="{C3380CC4-5D6E-409C-BE32-E72D297353CC}">
              <c16:uniqueId val="{00000001-4DDB-4DC8-B3C1-09869B3E72C0}"/>
            </c:ext>
          </c:extLst>
        </c:ser>
        <c:dLbls>
          <c:dLblPos val="ctr"/>
          <c:showLegendKey val="0"/>
          <c:showVal val="0"/>
          <c:showCatName val="0"/>
          <c:showSerName val="0"/>
          <c:showPercent val="0"/>
          <c:showBubbleSize val="0"/>
          <c:showLeaderLines val="0"/>
        </c:dLbls>
        <c:firstSliceAng val="0"/>
      </c:pieChart>
      <c:spPr>
        <a:noFill/>
        <a:ln>
          <a:noFill/>
        </a:ln>
        <a:effectLst/>
      </c:spPr>
    </c:plotArea>
    <c:legend>
      <c:legendPos val="r"/>
      <c:legendEntry>
        <c:idx val="2"/>
        <c:delete val="1"/>
      </c:legendEntry>
      <c:legendEntry>
        <c:idx val="3"/>
        <c:delete val="1"/>
      </c:legendEntry>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en-US" dirty="0"/>
              <a:t>Retention </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Recruitment</c:v>
                </c:pt>
              </c:strCache>
            </c:strRef>
          </c:tx>
          <c:explosion val="1"/>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8BB6-4CDC-9DB8-41CB1392A937}"/>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8BB6-4CDC-9DB8-41CB1392A937}"/>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8BB6-4CDC-9DB8-41CB1392A937}"/>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8BB6-4CDC-9DB8-41CB1392A937}"/>
              </c:ext>
            </c:extLst>
          </c:dPt>
          <c:dLbls>
            <c:spPr>
              <a:solidFill>
                <a:prstClr val="white">
                  <a:alpha val="75000"/>
                </a:prstClr>
              </a:solidFill>
              <a:ln w="9525">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2"/>
                <c:pt idx="0">
                  <c:v>Yes</c:v>
                </c:pt>
                <c:pt idx="1">
                  <c:v>No</c:v>
                </c:pt>
              </c:strCache>
            </c:strRef>
          </c:cat>
          <c:val>
            <c:numRef>
              <c:f>Sheet1!$B$2:$B$5</c:f>
              <c:numCache>
                <c:formatCode>General</c:formatCode>
                <c:ptCount val="4"/>
                <c:pt idx="0">
                  <c:v>60.8</c:v>
                </c:pt>
                <c:pt idx="1">
                  <c:v>39.200000000000003</c:v>
                </c:pt>
              </c:numCache>
            </c:numRef>
          </c:val>
          <c:extLst>
            <c:ext xmlns:c16="http://schemas.microsoft.com/office/drawing/2014/chart" uri="{C3380CC4-5D6E-409C-BE32-E72D297353CC}">
              <c16:uniqueId val="{00000000-4DDB-4DC8-B3C1-09869B3E72C0}"/>
            </c:ext>
          </c:extLst>
        </c:ser>
        <c:ser>
          <c:idx val="1"/>
          <c:order val="1"/>
          <c:tx>
            <c:strRef>
              <c:f>Sheet1!$C$1</c:f>
              <c:strCache>
                <c:ptCount val="1"/>
                <c:pt idx="0">
                  <c:v>Column1</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9-8BB6-4CDC-9DB8-41CB1392A937}"/>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B-8BB6-4CDC-9DB8-41CB1392A937}"/>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D-8BB6-4CDC-9DB8-41CB1392A937}"/>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F-8BB6-4CDC-9DB8-41CB1392A937}"/>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2"/>
                <c:pt idx="0">
                  <c:v>Yes</c:v>
                </c:pt>
                <c:pt idx="1">
                  <c:v>No</c:v>
                </c:pt>
              </c:strCache>
            </c:strRef>
          </c:cat>
          <c:val>
            <c:numRef>
              <c:f>Sheet1!$C$2:$C$5</c:f>
              <c:numCache>
                <c:formatCode>General</c:formatCode>
                <c:ptCount val="4"/>
              </c:numCache>
            </c:numRef>
          </c:val>
          <c:extLst>
            <c:ext xmlns:c16="http://schemas.microsoft.com/office/drawing/2014/chart" uri="{C3380CC4-5D6E-409C-BE32-E72D297353CC}">
              <c16:uniqueId val="{00000001-4DDB-4DC8-B3C1-09869B3E72C0}"/>
            </c:ext>
          </c:extLst>
        </c:ser>
        <c:dLbls>
          <c:dLblPos val="bestFit"/>
          <c:showLegendKey val="0"/>
          <c:showVal val="1"/>
          <c:showCatName val="0"/>
          <c:showSerName val="0"/>
          <c:showPercent val="0"/>
          <c:showBubbleSize val="0"/>
          <c:showLeaderLines val="0"/>
        </c:dLbls>
        <c:firstSliceAng val="0"/>
      </c:pieChart>
      <c:spPr>
        <a:noFill/>
        <a:ln>
          <a:noFill/>
        </a:ln>
        <a:effectLst/>
      </c:spPr>
    </c:plotArea>
    <c:legend>
      <c:legendPos val="r"/>
      <c:legendEntry>
        <c:idx val="2"/>
        <c:delete val="1"/>
      </c:legendEntry>
      <c:legendEntry>
        <c:idx val="3"/>
        <c:delete val="1"/>
      </c:legendEntry>
      <c:overlay val="1"/>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r>
              <a:rPr lang="en-US"/>
              <a:t>Do You Provide Training?</a:t>
            </a:r>
          </a:p>
        </c:rich>
      </c:tx>
      <c:overlay val="0"/>
      <c:spPr>
        <a:noFill/>
        <a:ln>
          <a:noFill/>
        </a:ln>
        <a:effectLst/>
      </c:spPr>
      <c:txPr>
        <a:bodyPr rot="0" spcFirstLastPara="1" vertOverflow="ellipsis" vert="horz" wrap="square" anchor="ctr" anchorCtr="1"/>
        <a:lstStyle/>
        <a:p>
          <a:pPr>
            <a:defRPr sz="22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barChart>
        <c:barDir val="col"/>
        <c:grouping val="cluster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Sexual Harassment/Staff</c:v>
                </c:pt>
                <c:pt idx="1">
                  <c:v>Sexual Harassment/Inmates</c:v>
                </c:pt>
              </c:strCache>
            </c:strRef>
          </c:cat>
          <c:val>
            <c:numRef>
              <c:f>Sheet1!$B$2:$B$5</c:f>
              <c:numCache>
                <c:formatCode>General</c:formatCode>
                <c:ptCount val="2"/>
                <c:pt idx="0">
                  <c:v>98</c:v>
                </c:pt>
                <c:pt idx="1">
                  <c:v>66</c:v>
                </c:pt>
              </c:numCache>
            </c:numRef>
          </c:val>
          <c:extLst>
            <c:ext xmlns:c16="http://schemas.microsoft.com/office/drawing/2014/chart" uri="{C3380CC4-5D6E-409C-BE32-E72D297353CC}">
              <c16:uniqueId val="{00000000-88D4-4F1A-AEC0-89EC7F449E8C}"/>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Sexual Harassment/Staff</c:v>
                </c:pt>
                <c:pt idx="1">
                  <c:v>Sexual Harassment/Inmates</c:v>
                </c:pt>
              </c:strCache>
            </c:strRef>
          </c:cat>
          <c:val>
            <c:numRef>
              <c:f>Sheet1!$C$2:$C$5</c:f>
              <c:numCache>
                <c:formatCode>General</c:formatCode>
                <c:ptCount val="2"/>
                <c:pt idx="0">
                  <c:v>26</c:v>
                </c:pt>
                <c:pt idx="1">
                  <c:v>48</c:v>
                </c:pt>
              </c:numCache>
            </c:numRef>
          </c:val>
          <c:extLst>
            <c:ext xmlns:c16="http://schemas.microsoft.com/office/drawing/2014/chart" uri="{C3380CC4-5D6E-409C-BE32-E72D297353CC}">
              <c16:uniqueId val="{00000001-88D4-4F1A-AEC0-89EC7F449E8C}"/>
            </c:ext>
          </c:extLst>
        </c:ser>
        <c:ser>
          <c:idx val="2"/>
          <c:order val="2"/>
          <c:tx>
            <c:strRef>
              <c:f>Sheet1!$D$1</c:f>
              <c:strCache>
                <c:ptCount val="1"/>
                <c:pt idx="0">
                  <c:v>Column1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Sheet1!$A$2:$A$5</c:f>
              <c:strCache>
                <c:ptCount val="2"/>
                <c:pt idx="0">
                  <c:v>Sexual Harassment/Staff</c:v>
                </c:pt>
                <c:pt idx="1">
                  <c:v>Sexual Harassment/Inmates</c:v>
                </c:pt>
              </c:strCache>
            </c:strRef>
          </c:cat>
          <c:val>
            <c:numRef>
              <c:f>Sheet1!$D$2:$D$5</c:f>
              <c:numCache>
                <c:formatCode>General</c:formatCode>
                <c:ptCount val="2"/>
              </c:numCache>
            </c:numRef>
          </c:val>
          <c:extLst>
            <c:ext xmlns:c16="http://schemas.microsoft.com/office/drawing/2014/chart" uri="{C3380CC4-5D6E-409C-BE32-E72D297353CC}">
              <c16:uniqueId val="{00000002-88D4-4F1A-AEC0-89EC7F449E8C}"/>
            </c:ext>
          </c:extLst>
        </c:ser>
        <c:dLbls>
          <c:dLblPos val="outEnd"/>
          <c:showLegendKey val="0"/>
          <c:showVal val="1"/>
          <c:showCatName val="0"/>
          <c:showSerName val="0"/>
          <c:showPercent val="0"/>
          <c:showBubbleSize val="0"/>
        </c:dLbls>
        <c:gapWidth val="199"/>
        <c:axId val="996576303"/>
        <c:axId val="1226209087"/>
      </c:barChart>
      <c:catAx>
        <c:axId val="996576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tx1">
                    <a:lumMod val="65000"/>
                    <a:lumOff val="35000"/>
                  </a:schemeClr>
                </a:solidFill>
                <a:latin typeface="+mn-lt"/>
                <a:ea typeface="+mn-ea"/>
                <a:cs typeface="+mn-cs"/>
              </a:defRPr>
            </a:pPr>
            <a:endParaRPr lang="en-US"/>
          </a:p>
        </c:txPr>
        <c:crossAx val="1226209087"/>
        <c:crosses val="autoZero"/>
        <c:auto val="1"/>
        <c:lblAlgn val="ctr"/>
        <c:lblOffset val="100"/>
        <c:noMultiLvlLbl val="0"/>
      </c:catAx>
      <c:valAx>
        <c:axId val="1226209087"/>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96576303"/>
        <c:crosses val="autoZero"/>
        <c:crossBetween val="between"/>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en-US" dirty="0"/>
              <a:t>Vicarious Trauma Training and Care</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Trauma</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BDFC-438A-93C7-99A2DC6D3A69}"/>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BDFC-438A-93C7-99A2DC6D3A69}"/>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BDFC-438A-93C7-99A2DC6D3A69}"/>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BDFC-438A-93C7-99A2DC6D3A69}"/>
              </c:ext>
            </c:extLst>
          </c:dPt>
          <c:dLbls>
            <c:spPr>
              <a:solidFill>
                <a:prstClr val="white">
                  <a:alpha val="75000"/>
                </a:prstClr>
              </a:solidFill>
              <a:ln w="9525">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2"/>
                <c:pt idx="0">
                  <c:v>Yes</c:v>
                </c:pt>
                <c:pt idx="1">
                  <c:v>No</c:v>
                </c:pt>
              </c:strCache>
            </c:strRef>
          </c:cat>
          <c:val>
            <c:numRef>
              <c:f>Sheet1!$B$2:$B$5</c:f>
              <c:numCache>
                <c:formatCode>General</c:formatCode>
                <c:ptCount val="4"/>
                <c:pt idx="0">
                  <c:v>71</c:v>
                </c:pt>
                <c:pt idx="1">
                  <c:v>57</c:v>
                </c:pt>
              </c:numCache>
            </c:numRef>
          </c:val>
          <c:extLst>
            <c:ext xmlns:c16="http://schemas.microsoft.com/office/drawing/2014/chart" uri="{C3380CC4-5D6E-409C-BE32-E72D297353CC}">
              <c16:uniqueId val="{00000000-FF07-4B1A-93A3-C27D6CB4DE06}"/>
            </c:ext>
          </c:extLst>
        </c:ser>
        <c:dLbls>
          <c:showLegendKey val="0"/>
          <c:showVal val="0"/>
          <c:showCatName val="0"/>
          <c:showSerName val="0"/>
          <c:showPercent val="0"/>
          <c:showBubbleSize val="0"/>
          <c:showLeaderLines val="0"/>
        </c:dLbls>
        <c:firstSliceAng val="0"/>
      </c:pieChart>
      <c:spPr>
        <a:noFill/>
        <a:ln>
          <a:noFill/>
        </a:ln>
        <a:effectLst/>
      </c:spPr>
    </c:plotArea>
    <c:legend>
      <c:legendPos val="b"/>
      <c:legendEntry>
        <c:idx val="2"/>
        <c:delete val="1"/>
      </c:legendEntry>
      <c:legendEntry>
        <c:idx val="3"/>
        <c:delete val="1"/>
      </c:legendEntry>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Suicide in the Workplace</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2A17-4E0B-BBD2-7AD63C1AC925}"/>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2A17-4E0B-BBD2-7AD63C1AC925}"/>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2A17-4E0B-BBD2-7AD63C1AC925}"/>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2A17-4E0B-BBD2-7AD63C1AC925}"/>
              </c:ext>
            </c:extLst>
          </c:dPt>
          <c:dLbls>
            <c:spPr>
              <a:solidFill>
                <a:prstClr val="white">
                  <a:alpha val="75000"/>
                </a:prstClr>
              </a:solidFill>
              <a:ln w="9525">
                <a:solidFill>
                  <a:prstClr val="black">
                    <a:lumMod val="25000"/>
                    <a:lumOff val="75000"/>
                  </a:prst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Sheet1!$A$2:$A$5</c:f>
              <c:strCache>
                <c:ptCount val="2"/>
                <c:pt idx="0">
                  <c:v>Yes</c:v>
                </c:pt>
                <c:pt idx="1">
                  <c:v>No</c:v>
                </c:pt>
              </c:strCache>
            </c:strRef>
          </c:cat>
          <c:val>
            <c:numRef>
              <c:f>Sheet1!$B$2:$B$5</c:f>
              <c:numCache>
                <c:formatCode>General</c:formatCode>
                <c:ptCount val="4"/>
                <c:pt idx="0">
                  <c:v>63</c:v>
                </c:pt>
                <c:pt idx="1">
                  <c:v>44</c:v>
                </c:pt>
              </c:numCache>
            </c:numRef>
          </c:val>
          <c:extLst>
            <c:ext xmlns:c16="http://schemas.microsoft.com/office/drawing/2014/chart" uri="{C3380CC4-5D6E-409C-BE32-E72D297353CC}">
              <c16:uniqueId val="{00000000-E7F8-4751-A9C6-61A07A9739CF}"/>
            </c:ext>
          </c:extLst>
        </c:ser>
        <c:dLbls>
          <c:dLblPos val="ctr"/>
          <c:showLegendKey val="0"/>
          <c:showVal val="0"/>
          <c:showCatName val="0"/>
          <c:showSerName val="0"/>
          <c:showPercent val="0"/>
          <c:showBubbleSize val="0"/>
          <c:showLeaderLines val="0"/>
        </c:dLbls>
        <c:firstSliceAng val="0"/>
      </c:pieChart>
      <c:spPr>
        <a:noFill/>
        <a:ln>
          <a:noFill/>
        </a:ln>
        <a:effectLst/>
      </c:spPr>
    </c:plotArea>
    <c:legend>
      <c:legendPos val="b"/>
      <c:legendEntry>
        <c:idx val="2"/>
        <c:delete val="1"/>
      </c:legendEntry>
      <c:legendEntry>
        <c:idx val="3"/>
        <c:delete val="1"/>
      </c:legendEntry>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3.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2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1E87F0-1F60-4E24-8E5E-EDA09D1517B9}" type="doc">
      <dgm:prSet loTypeId="urn:microsoft.com/office/officeart/2005/8/layout/list1" loCatId="list" qsTypeId="urn:microsoft.com/office/officeart/2005/8/quickstyle/simple1" qsCatId="simple" csTypeId="urn:microsoft.com/office/officeart/2005/8/colors/accent1_2" csCatId="accent1"/>
      <dgm:spPr/>
      <dgm:t>
        <a:bodyPr/>
        <a:lstStyle/>
        <a:p>
          <a:endParaRPr lang="en-US"/>
        </a:p>
      </dgm:t>
    </dgm:pt>
    <dgm:pt modelId="{6E561885-226B-44C3-93F4-7ACF5CB6ACEF}">
      <dgm:prSet/>
      <dgm:spPr/>
      <dgm:t>
        <a:bodyPr/>
        <a:lstStyle/>
        <a:p>
          <a:r>
            <a:rPr lang="en-US"/>
            <a:t>Gary Hill</a:t>
          </a:r>
        </a:p>
      </dgm:t>
    </dgm:pt>
    <dgm:pt modelId="{A9778A27-F615-475A-A1AB-F567895B0DF3}" type="parTrans" cxnId="{AC45F3FC-E85B-4C54-8699-F51CA5EE02BF}">
      <dgm:prSet/>
      <dgm:spPr/>
      <dgm:t>
        <a:bodyPr/>
        <a:lstStyle/>
        <a:p>
          <a:endParaRPr lang="en-US"/>
        </a:p>
      </dgm:t>
    </dgm:pt>
    <dgm:pt modelId="{AB784512-0D77-49EA-BBA7-CF7D361773B8}" type="sibTrans" cxnId="{AC45F3FC-E85B-4C54-8699-F51CA5EE02BF}">
      <dgm:prSet/>
      <dgm:spPr/>
      <dgm:t>
        <a:bodyPr/>
        <a:lstStyle/>
        <a:p>
          <a:endParaRPr lang="en-US"/>
        </a:p>
      </dgm:t>
    </dgm:pt>
    <dgm:pt modelId="{E1A7D015-7399-411D-B6D2-6EB2CC7F358C}">
      <dgm:prSet/>
      <dgm:spPr/>
      <dgm:t>
        <a:bodyPr/>
        <a:lstStyle/>
        <a:p>
          <a:r>
            <a:rPr lang="en-US"/>
            <a:t>Susan Kunkle</a:t>
          </a:r>
        </a:p>
      </dgm:t>
    </dgm:pt>
    <dgm:pt modelId="{DD8FED97-4285-46E4-B25D-405997EE266C}" type="parTrans" cxnId="{67C46DCE-A1B4-4E20-B9A4-E9B67FF257F4}">
      <dgm:prSet/>
      <dgm:spPr/>
      <dgm:t>
        <a:bodyPr/>
        <a:lstStyle/>
        <a:p>
          <a:endParaRPr lang="en-US"/>
        </a:p>
      </dgm:t>
    </dgm:pt>
    <dgm:pt modelId="{B8DCC517-CCC8-48C4-9B68-1C53C5F45348}" type="sibTrans" cxnId="{67C46DCE-A1B4-4E20-B9A4-E9B67FF257F4}">
      <dgm:prSet/>
      <dgm:spPr/>
      <dgm:t>
        <a:bodyPr/>
        <a:lstStyle/>
        <a:p>
          <a:endParaRPr lang="en-US"/>
        </a:p>
      </dgm:t>
    </dgm:pt>
    <dgm:pt modelId="{C6DC64BA-5A7B-4C35-9546-889036266CED}" type="pres">
      <dgm:prSet presAssocID="{631E87F0-1F60-4E24-8E5E-EDA09D1517B9}" presName="linear" presStyleCnt="0">
        <dgm:presLayoutVars>
          <dgm:dir/>
          <dgm:animLvl val="lvl"/>
          <dgm:resizeHandles val="exact"/>
        </dgm:presLayoutVars>
      </dgm:prSet>
      <dgm:spPr/>
    </dgm:pt>
    <dgm:pt modelId="{E5A978C9-9B13-420F-A920-FDAECC5F1A8E}" type="pres">
      <dgm:prSet presAssocID="{6E561885-226B-44C3-93F4-7ACF5CB6ACEF}" presName="parentLin" presStyleCnt="0"/>
      <dgm:spPr/>
    </dgm:pt>
    <dgm:pt modelId="{C9B39E99-D27D-4053-ACC5-753D1EBDA767}" type="pres">
      <dgm:prSet presAssocID="{6E561885-226B-44C3-93F4-7ACF5CB6ACEF}" presName="parentLeftMargin" presStyleLbl="node1" presStyleIdx="0" presStyleCnt="2"/>
      <dgm:spPr/>
    </dgm:pt>
    <dgm:pt modelId="{675787CC-3DAB-4101-98AD-0D9D2B93B713}" type="pres">
      <dgm:prSet presAssocID="{6E561885-226B-44C3-93F4-7ACF5CB6ACEF}" presName="parentText" presStyleLbl="node1" presStyleIdx="0" presStyleCnt="2">
        <dgm:presLayoutVars>
          <dgm:chMax val="0"/>
          <dgm:bulletEnabled val="1"/>
        </dgm:presLayoutVars>
      </dgm:prSet>
      <dgm:spPr/>
    </dgm:pt>
    <dgm:pt modelId="{DC17E1E8-3C58-4BC1-9902-1B29CDB80FD2}" type="pres">
      <dgm:prSet presAssocID="{6E561885-226B-44C3-93F4-7ACF5CB6ACEF}" presName="negativeSpace" presStyleCnt="0"/>
      <dgm:spPr/>
    </dgm:pt>
    <dgm:pt modelId="{4AA42CC3-0CF5-4677-AF7B-388B7A299E59}" type="pres">
      <dgm:prSet presAssocID="{6E561885-226B-44C3-93F4-7ACF5CB6ACEF}" presName="childText" presStyleLbl="conFgAcc1" presStyleIdx="0" presStyleCnt="2">
        <dgm:presLayoutVars>
          <dgm:bulletEnabled val="1"/>
        </dgm:presLayoutVars>
      </dgm:prSet>
      <dgm:spPr/>
    </dgm:pt>
    <dgm:pt modelId="{83CAB7D7-0D2B-46E2-945D-D69C26A37A23}" type="pres">
      <dgm:prSet presAssocID="{AB784512-0D77-49EA-BBA7-CF7D361773B8}" presName="spaceBetweenRectangles" presStyleCnt="0"/>
      <dgm:spPr/>
    </dgm:pt>
    <dgm:pt modelId="{6B3F5088-6BA7-4DFE-8DF7-AD13E5010E79}" type="pres">
      <dgm:prSet presAssocID="{E1A7D015-7399-411D-B6D2-6EB2CC7F358C}" presName="parentLin" presStyleCnt="0"/>
      <dgm:spPr/>
    </dgm:pt>
    <dgm:pt modelId="{2A274115-55BD-4FD6-B5A5-71493BCAA4D5}" type="pres">
      <dgm:prSet presAssocID="{E1A7D015-7399-411D-B6D2-6EB2CC7F358C}" presName="parentLeftMargin" presStyleLbl="node1" presStyleIdx="0" presStyleCnt="2"/>
      <dgm:spPr/>
    </dgm:pt>
    <dgm:pt modelId="{728DBCAF-E360-4FAB-878C-30BF0A98F520}" type="pres">
      <dgm:prSet presAssocID="{E1A7D015-7399-411D-B6D2-6EB2CC7F358C}" presName="parentText" presStyleLbl="node1" presStyleIdx="1" presStyleCnt="2">
        <dgm:presLayoutVars>
          <dgm:chMax val="0"/>
          <dgm:bulletEnabled val="1"/>
        </dgm:presLayoutVars>
      </dgm:prSet>
      <dgm:spPr/>
    </dgm:pt>
    <dgm:pt modelId="{5BC01DAD-3478-49E3-A840-ECB67E2A8FE1}" type="pres">
      <dgm:prSet presAssocID="{E1A7D015-7399-411D-B6D2-6EB2CC7F358C}" presName="negativeSpace" presStyleCnt="0"/>
      <dgm:spPr/>
    </dgm:pt>
    <dgm:pt modelId="{9B12C853-6722-4870-A426-A7853EAB2E48}" type="pres">
      <dgm:prSet presAssocID="{E1A7D015-7399-411D-B6D2-6EB2CC7F358C}" presName="childText" presStyleLbl="conFgAcc1" presStyleIdx="1" presStyleCnt="2">
        <dgm:presLayoutVars>
          <dgm:bulletEnabled val="1"/>
        </dgm:presLayoutVars>
      </dgm:prSet>
      <dgm:spPr/>
    </dgm:pt>
  </dgm:ptLst>
  <dgm:cxnLst>
    <dgm:cxn modelId="{039A8263-44DC-4C45-B12E-731FE8DC517F}" type="presOf" srcId="{E1A7D015-7399-411D-B6D2-6EB2CC7F358C}" destId="{728DBCAF-E360-4FAB-878C-30BF0A98F520}" srcOrd="1" destOrd="0" presId="urn:microsoft.com/office/officeart/2005/8/layout/list1"/>
    <dgm:cxn modelId="{9296307B-5BEE-4DC2-8A92-751BBF3489CC}" type="presOf" srcId="{631E87F0-1F60-4E24-8E5E-EDA09D1517B9}" destId="{C6DC64BA-5A7B-4C35-9546-889036266CED}" srcOrd="0" destOrd="0" presId="urn:microsoft.com/office/officeart/2005/8/layout/list1"/>
    <dgm:cxn modelId="{833202B5-3378-4C16-801A-AD69ADCFA7D7}" type="presOf" srcId="{E1A7D015-7399-411D-B6D2-6EB2CC7F358C}" destId="{2A274115-55BD-4FD6-B5A5-71493BCAA4D5}" srcOrd="0" destOrd="0" presId="urn:microsoft.com/office/officeart/2005/8/layout/list1"/>
    <dgm:cxn modelId="{67C46DCE-A1B4-4E20-B9A4-E9B67FF257F4}" srcId="{631E87F0-1F60-4E24-8E5E-EDA09D1517B9}" destId="{E1A7D015-7399-411D-B6D2-6EB2CC7F358C}" srcOrd="1" destOrd="0" parTransId="{DD8FED97-4285-46E4-B25D-405997EE266C}" sibTransId="{B8DCC517-CCC8-48C4-9B68-1C53C5F45348}"/>
    <dgm:cxn modelId="{FC94E6F3-864E-4494-8630-47A6C89D5F85}" type="presOf" srcId="{6E561885-226B-44C3-93F4-7ACF5CB6ACEF}" destId="{675787CC-3DAB-4101-98AD-0D9D2B93B713}" srcOrd="1" destOrd="0" presId="urn:microsoft.com/office/officeart/2005/8/layout/list1"/>
    <dgm:cxn modelId="{59AC83FA-A52C-40D7-86C5-A0FAB2AADF69}" type="presOf" srcId="{6E561885-226B-44C3-93F4-7ACF5CB6ACEF}" destId="{C9B39E99-D27D-4053-ACC5-753D1EBDA767}" srcOrd="0" destOrd="0" presId="urn:microsoft.com/office/officeart/2005/8/layout/list1"/>
    <dgm:cxn modelId="{AC45F3FC-E85B-4C54-8699-F51CA5EE02BF}" srcId="{631E87F0-1F60-4E24-8E5E-EDA09D1517B9}" destId="{6E561885-226B-44C3-93F4-7ACF5CB6ACEF}" srcOrd="0" destOrd="0" parTransId="{A9778A27-F615-475A-A1AB-F567895B0DF3}" sibTransId="{AB784512-0D77-49EA-BBA7-CF7D361773B8}"/>
    <dgm:cxn modelId="{8305B150-3983-469F-A9D9-A3EBF7B32FE9}" type="presParOf" srcId="{C6DC64BA-5A7B-4C35-9546-889036266CED}" destId="{E5A978C9-9B13-420F-A920-FDAECC5F1A8E}" srcOrd="0" destOrd="0" presId="urn:microsoft.com/office/officeart/2005/8/layout/list1"/>
    <dgm:cxn modelId="{7517F006-5B72-432A-BFC1-78C70C21BEBC}" type="presParOf" srcId="{E5A978C9-9B13-420F-A920-FDAECC5F1A8E}" destId="{C9B39E99-D27D-4053-ACC5-753D1EBDA767}" srcOrd="0" destOrd="0" presId="urn:microsoft.com/office/officeart/2005/8/layout/list1"/>
    <dgm:cxn modelId="{6B8B5E1C-59F2-4938-8674-444A7A9329DE}" type="presParOf" srcId="{E5A978C9-9B13-420F-A920-FDAECC5F1A8E}" destId="{675787CC-3DAB-4101-98AD-0D9D2B93B713}" srcOrd="1" destOrd="0" presId="urn:microsoft.com/office/officeart/2005/8/layout/list1"/>
    <dgm:cxn modelId="{8AD54C78-9F75-41B2-8B21-6EBF9FA36B21}" type="presParOf" srcId="{C6DC64BA-5A7B-4C35-9546-889036266CED}" destId="{DC17E1E8-3C58-4BC1-9902-1B29CDB80FD2}" srcOrd="1" destOrd="0" presId="urn:microsoft.com/office/officeart/2005/8/layout/list1"/>
    <dgm:cxn modelId="{FE5E043C-08C6-494D-A22A-9E5BECD8AA48}" type="presParOf" srcId="{C6DC64BA-5A7B-4C35-9546-889036266CED}" destId="{4AA42CC3-0CF5-4677-AF7B-388B7A299E59}" srcOrd="2" destOrd="0" presId="urn:microsoft.com/office/officeart/2005/8/layout/list1"/>
    <dgm:cxn modelId="{CF426E7C-8519-4412-A4CB-2A4D5AB323BA}" type="presParOf" srcId="{C6DC64BA-5A7B-4C35-9546-889036266CED}" destId="{83CAB7D7-0D2B-46E2-945D-D69C26A37A23}" srcOrd="3" destOrd="0" presId="urn:microsoft.com/office/officeart/2005/8/layout/list1"/>
    <dgm:cxn modelId="{F043E08C-0C77-46CA-A3B7-DEE16F9B06D7}" type="presParOf" srcId="{C6DC64BA-5A7B-4C35-9546-889036266CED}" destId="{6B3F5088-6BA7-4DFE-8DF7-AD13E5010E79}" srcOrd="4" destOrd="0" presId="urn:microsoft.com/office/officeart/2005/8/layout/list1"/>
    <dgm:cxn modelId="{6730B406-6BF0-4F2E-BB34-6C37DCA478E1}" type="presParOf" srcId="{6B3F5088-6BA7-4DFE-8DF7-AD13E5010E79}" destId="{2A274115-55BD-4FD6-B5A5-71493BCAA4D5}" srcOrd="0" destOrd="0" presId="urn:microsoft.com/office/officeart/2005/8/layout/list1"/>
    <dgm:cxn modelId="{0C355097-CF8C-4F10-B37A-A201FFC29712}" type="presParOf" srcId="{6B3F5088-6BA7-4DFE-8DF7-AD13E5010E79}" destId="{728DBCAF-E360-4FAB-878C-30BF0A98F520}" srcOrd="1" destOrd="0" presId="urn:microsoft.com/office/officeart/2005/8/layout/list1"/>
    <dgm:cxn modelId="{AB25B74A-6B46-4C41-9199-0B920A698324}" type="presParOf" srcId="{C6DC64BA-5A7B-4C35-9546-889036266CED}" destId="{5BC01DAD-3478-49E3-A840-ECB67E2A8FE1}" srcOrd="5" destOrd="0" presId="urn:microsoft.com/office/officeart/2005/8/layout/list1"/>
    <dgm:cxn modelId="{19E6A315-1357-4408-8DCC-BADBFFAA1930}" type="presParOf" srcId="{C6DC64BA-5A7B-4C35-9546-889036266CED}" destId="{9B12C853-6722-4870-A426-A7853EAB2E4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F957A8-E1A9-40FD-A179-5119A59E4741}"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3131EE0-7654-4877-8EB7-36E4E3D36A19}">
      <dgm:prSet/>
      <dgm:spPr/>
      <dgm:t>
        <a:bodyPr/>
        <a:lstStyle/>
        <a:p>
          <a:r>
            <a:rPr lang="en-US" dirty="0"/>
            <a:t>General Topics	(24)</a:t>
          </a:r>
        </a:p>
      </dgm:t>
    </dgm:pt>
    <dgm:pt modelId="{1C0BA4F3-2E83-49F8-BA6D-7A19A2FCDDE4}" type="parTrans" cxnId="{160A4BDB-3B54-4DA2-A105-C04651F93E66}">
      <dgm:prSet/>
      <dgm:spPr/>
      <dgm:t>
        <a:bodyPr/>
        <a:lstStyle/>
        <a:p>
          <a:endParaRPr lang="en-US"/>
        </a:p>
      </dgm:t>
    </dgm:pt>
    <dgm:pt modelId="{ABDACB76-0688-4062-BDAE-47DF86E8859E}" type="sibTrans" cxnId="{160A4BDB-3B54-4DA2-A105-C04651F93E66}">
      <dgm:prSet/>
      <dgm:spPr/>
      <dgm:t>
        <a:bodyPr/>
        <a:lstStyle/>
        <a:p>
          <a:endParaRPr lang="en-US"/>
        </a:p>
      </dgm:t>
    </dgm:pt>
    <dgm:pt modelId="{8F199FBB-1A5E-4ADD-B22B-0311D1B1FDC3}">
      <dgm:prSet/>
      <dgm:spPr/>
      <dgm:t>
        <a:bodyPr/>
        <a:lstStyle/>
        <a:p>
          <a:r>
            <a:rPr lang="en-US" dirty="0"/>
            <a:t>Gender Specific (9)</a:t>
          </a:r>
        </a:p>
      </dgm:t>
    </dgm:pt>
    <dgm:pt modelId="{E05C8664-DCBA-455E-AB2F-1510CB9AB303}" type="parTrans" cxnId="{4D1D5C1C-051B-436E-9CCC-6ED0FA6294C9}">
      <dgm:prSet/>
      <dgm:spPr/>
      <dgm:t>
        <a:bodyPr/>
        <a:lstStyle/>
        <a:p>
          <a:endParaRPr lang="en-US"/>
        </a:p>
      </dgm:t>
    </dgm:pt>
    <dgm:pt modelId="{4F3BBB05-A62F-4E5F-BBFA-B2F3882E0F68}" type="sibTrans" cxnId="{4D1D5C1C-051B-436E-9CCC-6ED0FA6294C9}">
      <dgm:prSet/>
      <dgm:spPr/>
      <dgm:t>
        <a:bodyPr/>
        <a:lstStyle/>
        <a:p>
          <a:endParaRPr lang="en-US"/>
        </a:p>
      </dgm:t>
    </dgm:pt>
    <dgm:pt modelId="{32BC09D2-9CB1-4967-B728-5484B99B010D}">
      <dgm:prSet/>
      <dgm:spPr/>
      <dgm:t>
        <a:bodyPr/>
        <a:lstStyle/>
        <a:p>
          <a:r>
            <a:rPr lang="en-US" dirty="0"/>
            <a:t>Mental Health and Inmates (5)</a:t>
          </a:r>
        </a:p>
      </dgm:t>
    </dgm:pt>
    <dgm:pt modelId="{2C52004D-914A-42B0-9A56-DE1B4EB81B64}" type="parTrans" cxnId="{67BC6B46-4482-4D81-9AA7-525F0ACD2F2D}">
      <dgm:prSet/>
      <dgm:spPr/>
      <dgm:t>
        <a:bodyPr/>
        <a:lstStyle/>
        <a:p>
          <a:endParaRPr lang="en-US"/>
        </a:p>
      </dgm:t>
    </dgm:pt>
    <dgm:pt modelId="{4D2E42A4-749F-427D-9047-32D5A3EC0B3D}" type="sibTrans" cxnId="{67BC6B46-4482-4D81-9AA7-525F0ACD2F2D}">
      <dgm:prSet/>
      <dgm:spPr/>
      <dgm:t>
        <a:bodyPr/>
        <a:lstStyle/>
        <a:p>
          <a:endParaRPr lang="en-US"/>
        </a:p>
      </dgm:t>
    </dgm:pt>
    <dgm:pt modelId="{F1E5C0AD-AE7D-4654-BC58-BA5E56DD4754}">
      <dgm:prSet/>
      <dgm:spPr/>
      <dgm:t>
        <a:bodyPr/>
        <a:lstStyle/>
        <a:p>
          <a:r>
            <a:rPr lang="en-US" dirty="0"/>
            <a:t>Leadership (5)</a:t>
          </a:r>
        </a:p>
      </dgm:t>
    </dgm:pt>
    <dgm:pt modelId="{37BA8F71-804D-4B9F-97A7-96E6B91BE4DC}" type="parTrans" cxnId="{D2B5144D-9F35-436F-9E12-4245C551CDDF}">
      <dgm:prSet/>
      <dgm:spPr/>
      <dgm:t>
        <a:bodyPr/>
        <a:lstStyle/>
        <a:p>
          <a:endParaRPr lang="en-US"/>
        </a:p>
      </dgm:t>
    </dgm:pt>
    <dgm:pt modelId="{9F310E84-1A89-462D-9D35-C67F976FB3AA}" type="sibTrans" cxnId="{D2B5144D-9F35-436F-9E12-4245C551CDDF}">
      <dgm:prSet/>
      <dgm:spPr/>
      <dgm:t>
        <a:bodyPr/>
        <a:lstStyle/>
        <a:p>
          <a:endParaRPr lang="en-US"/>
        </a:p>
      </dgm:t>
    </dgm:pt>
    <dgm:pt modelId="{10A9DAB8-8950-49F7-BBEC-BC86C234A4D5}">
      <dgm:prSet/>
      <dgm:spPr/>
      <dgm:t>
        <a:bodyPr/>
        <a:lstStyle/>
        <a:p>
          <a:r>
            <a:rPr lang="en-US" dirty="0"/>
            <a:t>Management of Inmates (3)</a:t>
          </a:r>
        </a:p>
      </dgm:t>
    </dgm:pt>
    <dgm:pt modelId="{F178E32E-0470-4014-84B8-FFC2F559E522}" type="parTrans" cxnId="{54A2C78A-2589-46E9-883A-F9E35E3F88D4}">
      <dgm:prSet/>
      <dgm:spPr/>
      <dgm:t>
        <a:bodyPr/>
        <a:lstStyle/>
        <a:p>
          <a:endParaRPr lang="en-US"/>
        </a:p>
      </dgm:t>
    </dgm:pt>
    <dgm:pt modelId="{343CBBCD-0791-4BC6-B625-73EB8BFA338A}" type="sibTrans" cxnId="{54A2C78A-2589-46E9-883A-F9E35E3F88D4}">
      <dgm:prSet/>
      <dgm:spPr/>
      <dgm:t>
        <a:bodyPr/>
        <a:lstStyle/>
        <a:p>
          <a:endParaRPr lang="en-US"/>
        </a:p>
      </dgm:t>
    </dgm:pt>
    <dgm:pt modelId="{80F59C00-1F66-403D-8756-D9215C230B15}">
      <dgm:prSet/>
      <dgm:spPr/>
      <dgm:t>
        <a:bodyPr/>
        <a:lstStyle/>
        <a:p>
          <a:r>
            <a:rPr lang="en-US" dirty="0"/>
            <a:t>Specific Topics 	(12)</a:t>
          </a:r>
        </a:p>
      </dgm:t>
    </dgm:pt>
    <dgm:pt modelId="{6DA40E33-49FF-4138-B175-5C10E9FAF017}" type="parTrans" cxnId="{31F1B356-36F0-4FAC-B7DE-C7CB78F8BFB4}">
      <dgm:prSet/>
      <dgm:spPr/>
      <dgm:t>
        <a:bodyPr/>
        <a:lstStyle/>
        <a:p>
          <a:endParaRPr lang="en-US"/>
        </a:p>
      </dgm:t>
    </dgm:pt>
    <dgm:pt modelId="{50CB3FAC-4499-4F4F-896B-C5A861C76DE1}" type="sibTrans" cxnId="{31F1B356-36F0-4FAC-B7DE-C7CB78F8BFB4}">
      <dgm:prSet/>
      <dgm:spPr/>
      <dgm:t>
        <a:bodyPr/>
        <a:lstStyle/>
        <a:p>
          <a:endParaRPr lang="en-US"/>
        </a:p>
      </dgm:t>
    </dgm:pt>
    <dgm:pt modelId="{F91773D8-0C72-4F07-97B4-542BCF4353A0}">
      <dgm:prSet/>
      <dgm:spPr/>
      <dgm:t>
        <a:bodyPr/>
        <a:lstStyle/>
        <a:p>
          <a:r>
            <a:rPr lang="en-US" dirty="0"/>
            <a:t>Human Behavior</a:t>
          </a:r>
        </a:p>
      </dgm:t>
    </dgm:pt>
    <dgm:pt modelId="{31C5D9FA-F8AC-44EA-A90D-585D40C212D3}" type="parTrans" cxnId="{9099788E-02F9-4899-A366-BD3BD0235EF0}">
      <dgm:prSet/>
      <dgm:spPr/>
      <dgm:t>
        <a:bodyPr/>
        <a:lstStyle/>
        <a:p>
          <a:endParaRPr lang="en-US"/>
        </a:p>
      </dgm:t>
    </dgm:pt>
    <dgm:pt modelId="{2CE0E4C4-9EAE-421C-A9AF-88E9B66DC3D2}" type="sibTrans" cxnId="{9099788E-02F9-4899-A366-BD3BD0235EF0}">
      <dgm:prSet/>
      <dgm:spPr/>
      <dgm:t>
        <a:bodyPr/>
        <a:lstStyle/>
        <a:p>
          <a:endParaRPr lang="en-US"/>
        </a:p>
      </dgm:t>
    </dgm:pt>
    <dgm:pt modelId="{C55661D4-236C-46A7-A74D-BB4FD6CF8A3C}">
      <dgm:prSet/>
      <dgm:spPr/>
      <dgm:t>
        <a:bodyPr/>
        <a:lstStyle/>
        <a:p>
          <a:r>
            <a:rPr lang="en-US" dirty="0"/>
            <a:t>Interpersonal Relationship Skills</a:t>
          </a:r>
        </a:p>
      </dgm:t>
    </dgm:pt>
    <dgm:pt modelId="{C735786B-FB33-4FE9-942D-5FF57F824445}" type="parTrans" cxnId="{32F5CD55-BC2B-43BB-BBC3-55DF550E72F4}">
      <dgm:prSet/>
      <dgm:spPr/>
      <dgm:t>
        <a:bodyPr/>
        <a:lstStyle/>
        <a:p>
          <a:endParaRPr lang="en-US"/>
        </a:p>
      </dgm:t>
    </dgm:pt>
    <dgm:pt modelId="{6CCB7273-C13D-4EF2-9F95-5F5BBB56A2DD}" type="sibTrans" cxnId="{32F5CD55-BC2B-43BB-BBC3-55DF550E72F4}">
      <dgm:prSet/>
      <dgm:spPr/>
      <dgm:t>
        <a:bodyPr/>
        <a:lstStyle/>
        <a:p>
          <a:endParaRPr lang="en-US"/>
        </a:p>
      </dgm:t>
    </dgm:pt>
    <dgm:pt modelId="{9874A233-E541-4F64-B7C8-DAE556C52551}">
      <dgm:prSet/>
      <dgm:spPr/>
      <dgm:t>
        <a:bodyPr/>
        <a:lstStyle/>
        <a:p>
          <a:r>
            <a:rPr lang="en-US" dirty="0"/>
            <a:t>Reentry</a:t>
          </a:r>
        </a:p>
      </dgm:t>
    </dgm:pt>
    <dgm:pt modelId="{7F0B0D1A-DB92-41BE-9E71-F9DA8B6E7C7C}" type="parTrans" cxnId="{9FD32378-BCF1-437B-A6DA-4263AE915D0A}">
      <dgm:prSet/>
      <dgm:spPr/>
      <dgm:t>
        <a:bodyPr/>
        <a:lstStyle/>
        <a:p>
          <a:endParaRPr lang="en-US"/>
        </a:p>
      </dgm:t>
    </dgm:pt>
    <dgm:pt modelId="{94824844-364F-40EE-90A8-825970101C45}" type="sibTrans" cxnId="{9FD32378-BCF1-437B-A6DA-4263AE915D0A}">
      <dgm:prSet/>
      <dgm:spPr/>
      <dgm:t>
        <a:bodyPr/>
        <a:lstStyle/>
        <a:p>
          <a:endParaRPr lang="en-US"/>
        </a:p>
      </dgm:t>
    </dgm:pt>
    <dgm:pt modelId="{67251BE9-021C-4F36-A270-A0944BFAEFEB}">
      <dgm:prSet/>
      <dgm:spPr/>
      <dgm:t>
        <a:bodyPr/>
        <a:lstStyle/>
        <a:p>
          <a:r>
            <a:rPr lang="en-US" b="1" dirty="0"/>
            <a:t>Cognitive Behavioral Therapy</a:t>
          </a:r>
        </a:p>
      </dgm:t>
    </dgm:pt>
    <dgm:pt modelId="{7E60CE4A-A4A8-438E-AEBB-E8EA97BD1747}" type="parTrans" cxnId="{44247F2F-6042-430E-A8A2-059CADD52D1D}">
      <dgm:prSet/>
      <dgm:spPr/>
      <dgm:t>
        <a:bodyPr/>
        <a:lstStyle/>
        <a:p>
          <a:endParaRPr lang="en-US"/>
        </a:p>
      </dgm:t>
    </dgm:pt>
    <dgm:pt modelId="{EDB833B5-6449-4EC3-BCBD-8E0BABBAF069}" type="sibTrans" cxnId="{44247F2F-6042-430E-A8A2-059CADD52D1D}">
      <dgm:prSet/>
      <dgm:spPr/>
      <dgm:t>
        <a:bodyPr/>
        <a:lstStyle/>
        <a:p>
          <a:endParaRPr lang="en-US"/>
        </a:p>
      </dgm:t>
    </dgm:pt>
    <dgm:pt modelId="{6BD00B85-A744-4040-9E8C-3573712B4928}">
      <dgm:prSet/>
      <dgm:spPr/>
      <dgm:t>
        <a:bodyPr/>
        <a:lstStyle/>
        <a:p>
          <a:r>
            <a:rPr lang="en-US" dirty="0"/>
            <a:t>Relational Corrections</a:t>
          </a:r>
        </a:p>
      </dgm:t>
    </dgm:pt>
    <dgm:pt modelId="{76600C71-E964-434F-AD56-04B9D6E6F28C}" type="parTrans" cxnId="{5DFCDC4B-ED20-449F-B795-F8FBFDA4C178}">
      <dgm:prSet/>
      <dgm:spPr/>
      <dgm:t>
        <a:bodyPr/>
        <a:lstStyle/>
        <a:p>
          <a:endParaRPr lang="en-US"/>
        </a:p>
      </dgm:t>
    </dgm:pt>
    <dgm:pt modelId="{00702DB5-F578-4F95-88F6-4FAFBE4C3335}" type="sibTrans" cxnId="{5DFCDC4B-ED20-449F-B795-F8FBFDA4C178}">
      <dgm:prSet/>
      <dgm:spPr/>
      <dgm:t>
        <a:bodyPr/>
        <a:lstStyle/>
        <a:p>
          <a:endParaRPr lang="en-US"/>
        </a:p>
      </dgm:t>
    </dgm:pt>
    <dgm:pt modelId="{A60AA8EA-C047-45F4-BC7E-BCB966F0D816}">
      <dgm:prSet/>
      <dgm:spPr/>
      <dgm:t>
        <a:bodyPr/>
        <a:lstStyle/>
        <a:p>
          <a:r>
            <a:rPr lang="en-US" dirty="0"/>
            <a:t>Restorative Justice	</a:t>
          </a:r>
        </a:p>
      </dgm:t>
    </dgm:pt>
    <dgm:pt modelId="{5FC8AE2D-F30F-48A5-A43F-C6446BDFDB79}" type="parTrans" cxnId="{AB5F07B2-169A-4CB7-B4CA-71248721C612}">
      <dgm:prSet/>
      <dgm:spPr/>
      <dgm:t>
        <a:bodyPr/>
        <a:lstStyle/>
        <a:p>
          <a:endParaRPr lang="en-US"/>
        </a:p>
      </dgm:t>
    </dgm:pt>
    <dgm:pt modelId="{60326855-FED3-4A17-B981-52A9F950C63C}" type="sibTrans" cxnId="{AB5F07B2-169A-4CB7-B4CA-71248721C612}">
      <dgm:prSet/>
      <dgm:spPr/>
      <dgm:t>
        <a:bodyPr/>
        <a:lstStyle/>
        <a:p>
          <a:endParaRPr lang="en-US"/>
        </a:p>
      </dgm:t>
    </dgm:pt>
    <dgm:pt modelId="{DE4506A2-8A23-48B8-9449-C05376553E93}">
      <dgm:prSet/>
      <dgm:spPr/>
      <dgm:t>
        <a:bodyPr/>
        <a:lstStyle/>
        <a:p>
          <a:r>
            <a:rPr lang="en-US" dirty="0"/>
            <a:t>Conflict Resolution</a:t>
          </a:r>
        </a:p>
      </dgm:t>
    </dgm:pt>
    <dgm:pt modelId="{429C4BD3-4D53-4A3C-9822-CF5A85777211}" type="parTrans" cxnId="{2C469730-C952-49D0-BB11-D24DC9811828}">
      <dgm:prSet/>
      <dgm:spPr/>
      <dgm:t>
        <a:bodyPr/>
        <a:lstStyle/>
        <a:p>
          <a:endParaRPr lang="en-US"/>
        </a:p>
      </dgm:t>
    </dgm:pt>
    <dgm:pt modelId="{22854CBA-816F-40DC-9838-C85A6DF3EFEF}" type="sibTrans" cxnId="{2C469730-C952-49D0-BB11-D24DC9811828}">
      <dgm:prSet/>
      <dgm:spPr/>
      <dgm:t>
        <a:bodyPr/>
        <a:lstStyle/>
        <a:p>
          <a:endParaRPr lang="en-US"/>
        </a:p>
      </dgm:t>
    </dgm:pt>
    <dgm:pt modelId="{FFD8B083-E3B7-4524-B0AA-D5C6D2207DD5}">
      <dgm:prSet/>
      <dgm:spPr/>
      <dgm:t>
        <a:bodyPr/>
        <a:lstStyle/>
        <a:p>
          <a:r>
            <a:rPr lang="en-US" dirty="0"/>
            <a:t>Human Rights</a:t>
          </a:r>
        </a:p>
      </dgm:t>
    </dgm:pt>
    <dgm:pt modelId="{9F37A1DF-46EA-49BD-BB0F-283B0627100D}" type="parTrans" cxnId="{9C709958-49EA-4BEC-BDC4-36A0E0B9EB34}">
      <dgm:prSet/>
      <dgm:spPr/>
      <dgm:t>
        <a:bodyPr/>
        <a:lstStyle/>
        <a:p>
          <a:endParaRPr lang="en-US"/>
        </a:p>
      </dgm:t>
    </dgm:pt>
    <dgm:pt modelId="{E5597B8A-BF0A-471D-8167-03990612D4B0}" type="sibTrans" cxnId="{9C709958-49EA-4BEC-BDC4-36A0E0B9EB34}">
      <dgm:prSet/>
      <dgm:spPr/>
      <dgm:t>
        <a:bodyPr/>
        <a:lstStyle/>
        <a:p>
          <a:endParaRPr lang="en-US"/>
        </a:p>
      </dgm:t>
    </dgm:pt>
    <dgm:pt modelId="{72A76A9E-8546-4721-9767-3B68217041C1}">
      <dgm:prSet/>
      <dgm:spPr/>
      <dgm:t>
        <a:bodyPr/>
        <a:lstStyle/>
        <a:p>
          <a:r>
            <a:rPr lang="en-US" dirty="0"/>
            <a:t>Antibullying </a:t>
          </a:r>
        </a:p>
      </dgm:t>
    </dgm:pt>
    <dgm:pt modelId="{0CB6AC71-9BA0-413F-92CB-7EDDC885CCC1}" type="parTrans" cxnId="{3C815813-D263-4F7B-A82B-BD3ABCFA8B59}">
      <dgm:prSet/>
      <dgm:spPr/>
      <dgm:t>
        <a:bodyPr/>
        <a:lstStyle/>
        <a:p>
          <a:endParaRPr lang="en-US"/>
        </a:p>
      </dgm:t>
    </dgm:pt>
    <dgm:pt modelId="{D2EEDE8C-E8A7-4361-A6A4-A532A5C02EEE}" type="sibTrans" cxnId="{3C815813-D263-4F7B-A82B-BD3ABCFA8B59}">
      <dgm:prSet/>
      <dgm:spPr/>
      <dgm:t>
        <a:bodyPr/>
        <a:lstStyle/>
        <a:p>
          <a:endParaRPr lang="en-US"/>
        </a:p>
      </dgm:t>
    </dgm:pt>
    <dgm:pt modelId="{EBB9257A-1ABB-4C55-8A5A-03A2190C75DE}">
      <dgm:prSet/>
      <dgm:spPr/>
      <dgm:t>
        <a:bodyPr/>
        <a:lstStyle/>
        <a:p>
          <a:r>
            <a:rPr lang="en-US" dirty="0"/>
            <a:t>Trans population (3) </a:t>
          </a:r>
        </a:p>
      </dgm:t>
    </dgm:pt>
    <dgm:pt modelId="{0C17D0C0-1A2B-4BBA-96E8-AC45E975C9CB}" type="parTrans" cxnId="{7234418C-8A5B-4093-B8D8-D72B1929353E}">
      <dgm:prSet/>
      <dgm:spPr/>
      <dgm:t>
        <a:bodyPr/>
        <a:lstStyle/>
        <a:p>
          <a:endParaRPr lang="en-US"/>
        </a:p>
      </dgm:t>
    </dgm:pt>
    <dgm:pt modelId="{A1377D7D-A3B6-4C5B-9E8E-161973A7539A}" type="sibTrans" cxnId="{7234418C-8A5B-4093-B8D8-D72B1929353E}">
      <dgm:prSet/>
      <dgm:spPr/>
      <dgm:t>
        <a:bodyPr/>
        <a:lstStyle/>
        <a:p>
          <a:endParaRPr lang="en-US"/>
        </a:p>
      </dgm:t>
    </dgm:pt>
    <dgm:pt modelId="{961A9FD1-1687-4628-A8D1-C62997D65B14}">
      <dgm:prSet/>
      <dgm:spPr/>
      <dgm:t>
        <a:bodyPr/>
        <a:lstStyle/>
        <a:p>
          <a:endParaRPr lang="en-US" dirty="0"/>
        </a:p>
      </dgm:t>
    </dgm:pt>
    <dgm:pt modelId="{D291297B-CEF4-42C7-92D2-9D578C410CB8}" type="parTrans" cxnId="{E8C0FCFD-8247-4CE6-AADB-D759A0229CAB}">
      <dgm:prSet/>
      <dgm:spPr/>
      <dgm:t>
        <a:bodyPr/>
        <a:lstStyle/>
        <a:p>
          <a:endParaRPr lang="en-US"/>
        </a:p>
      </dgm:t>
    </dgm:pt>
    <dgm:pt modelId="{E57F623F-BBA3-4702-8CF7-37000B82BAF5}" type="sibTrans" cxnId="{E8C0FCFD-8247-4CE6-AADB-D759A0229CAB}">
      <dgm:prSet/>
      <dgm:spPr/>
      <dgm:t>
        <a:bodyPr/>
        <a:lstStyle/>
        <a:p>
          <a:endParaRPr lang="en-US"/>
        </a:p>
      </dgm:t>
    </dgm:pt>
    <dgm:pt modelId="{BEE8F9BD-B16B-4FF7-BF6A-57B3F5EF5134}" type="pres">
      <dgm:prSet presAssocID="{69F957A8-E1A9-40FD-A179-5119A59E4741}" presName="Name0" presStyleCnt="0">
        <dgm:presLayoutVars>
          <dgm:dir/>
          <dgm:animLvl val="lvl"/>
          <dgm:resizeHandles val="exact"/>
        </dgm:presLayoutVars>
      </dgm:prSet>
      <dgm:spPr/>
    </dgm:pt>
    <dgm:pt modelId="{357B012A-B541-4254-A56D-F4D26C970CF2}" type="pres">
      <dgm:prSet presAssocID="{33131EE0-7654-4877-8EB7-36E4E3D36A19}" presName="composite" presStyleCnt="0"/>
      <dgm:spPr/>
    </dgm:pt>
    <dgm:pt modelId="{D7A33EFC-9DF5-48AD-BDD9-34933A63F0BA}" type="pres">
      <dgm:prSet presAssocID="{33131EE0-7654-4877-8EB7-36E4E3D36A19}" presName="parTx" presStyleLbl="alignNode1" presStyleIdx="0" presStyleCnt="2">
        <dgm:presLayoutVars>
          <dgm:chMax val="0"/>
          <dgm:chPref val="0"/>
          <dgm:bulletEnabled val="1"/>
        </dgm:presLayoutVars>
      </dgm:prSet>
      <dgm:spPr/>
    </dgm:pt>
    <dgm:pt modelId="{4DF6A08D-5051-4F55-A40F-2138861BB5EB}" type="pres">
      <dgm:prSet presAssocID="{33131EE0-7654-4877-8EB7-36E4E3D36A19}" presName="desTx" presStyleLbl="alignAccFollowNode1" presStyleIdx="0" presStyleCnt="2">
        <dgm:presLayoutVars>
          <dgm:bulletEnabled val="1"/>
        </dgm:presLayoutVars>
      </dgm:prSet>
      <dgm:spPr/>
    </dgm:pt>
    <dgm:pt modelId="{E6EB194C-1FA3-4A21-A485-456F87AD45DD}" type="pres">
      <dgm:prSet presAssocID="{ABDACB76-0688-4062-BDAE-47DF86E8859E}" presName="space" presStyleCnt="0"/>
      <dgm:spPr/>
    </dgm:pt>
    <dgm:pt modelId="{F4C2C4A5-B030-4C0A-ACE3-1670DD5159A5}" type="pres">
      <dgm:prSet presAssocID="{80F59C00-1F66-403D-8756-D9215C230B15}" presName="composite" presStyleCnt="0"/>
      <dgm:spPr/>
    </dgm:pt>
    <dgm:pt modelId="{B40D2390-17B5-4BBE-8A74-AE68DEC13C0D}" type="pres">
      <dgm:prSet presAssocID="{80F59C00-1F66-403D-8756-D9215C230B15}" presName="parTx" presStyleLbl="alignNode1" presStyleIdx="1" presStyleCnt="2">
        <dgm:presLayoutVars>
          <dgm:chMax val="0"/>
          <dgm:chPref val="0"/>
          <dgm:bulletEnabled val="1"/>
        </dgm:presLayoutVars>
      </dgm:prSet>
      <dgm:spPr/>
    </dgm:pt>
    <dgm:pt modelId="{3BFB68AE-15CA-492A-8E5D-89FF35C994F6}" type="pres">
      <dgm:prSet presAssocID="{80F59C00-1F66-403D-8756-D9215C230B15}" presName="desTx" presStyleLbl="alignAccFollowNode1" presStyleIdx="1" presStyleCnt="2">
        <dgm:presLayoutVars>
          <dgm:bulletEnabled val="1"/>
        </dgm:presLayoutVars>
      </dgm:prSet>
      <dgm:spPr/>
    </dgm:pt>
  </dgm:ptLst>
  <dgm:cxnLst>
    <dgm:cxn modelId="{F7C6A40C-1110-409B-9786-C23E599A4093}" type="presOf" srcId="{A60AA8EA-C047-45F4-BC7E-BCB966F0D816}" destId="{3BFB68AE-15CA-492A-8E5D-89FF35C994F6}" srcOrd="0" destOrd="4" presId="urn:microsoft.com/office/officeart/2005/8/layout/hList1"/>
    <dgm:cxn modelId="{833A0211-9013-4873-AEF8-935B7FDC58CC}" type="presOf" srcId="{69F957A8-E1A9-40FD-A179-5119A59E4741}" destId="{BEE8F9BD-B16B-4FF7-BF6A-57B3F5EF5134}" srcOrd="0" destOrd="0" presId="urn:microsoft.com/office/officeart/2005/8/layout/hList1"/>
    <dgm:cxn modelId="{3C815813-D263-4F7B-A82B-BD3ABCFA8B59}" srcId="{80F59C00-1F66-403D-8756-D9215C230B15}" destId="{72A76A9E-8546-4721-9767-3B68217041C1}" srcOrd="8" destOrd="0" parTransId="{0CB6AC71-9BA0-413F-92CB-7EDDC885CCC1}" sibTransId="{D2EEDE8C-E8A7-4361-A6A4-A532A5C02EEE}"/>
    <dgm:cxn modelId="{0763BA1B-CAE5-4AFD-A8EC-E22246EEB142}" type="presOf" srcId="{F1E5C0AD-AE7D-4654-BC58-BA5E56DD4754}" destId="{4DF6A08D-5051-4F55-A40F-2138861BB5EB}" srcOrd="0" destOrd="2" presId="urn:microsoft.com/office/officeart/2005/8/layout/hList1"/>
    <dgm:cxn modelId="{4D1D5C1C-051B-436E-9CCC-6ED0FA6294C9}" srcId="{33131EE0-7654-4877-8EB7-36E4E3D36A19}" destId="{8F199FBB-1A5E-4ADD-B22B-0311D1B1FDC3}" srcOrd="0" destOrd="0" parTransId="{E05C8664-DCBA-455E-AB2F-1510CB9AB303}" sibTransId="{4F3BBB05-A62F-4E5F-BBFA-B2F3882E0F68}"/>
    <dgm:cxn modelId="{68575C29-9051-4BD1-AB36-9D727BCBBB6B}" type="presOf" srcId="{10A9DAB8-8950-49F7-BBEC-BC86C234A4D5}" destId="{4DF6A08D-5051-4F55-A40F-2138861BB5EB}" srcOrd="0" destOrd="3" presId="urn:microsoft.com/office/officeart/2005/8/layout/hList1"/>
    <dgm:cxn modelId="{44247F2F-6042-430E-A8A2-059CADD52D1D}" srcId="{80F59C00-1F66-403D-8756-D9215C230B15}" destId="{67251BE9-021C-4F36-A270-A0944BFAEFEB}" srcOrd="1" destOrd="0" parTransId="{7E60CE4A-A4A8-438E-AEBB-E8EA97BD1747}" sibTransId="{EDB833B5-6449-4EC3-BCBD-8E0BABBAF069}"/>
    <dgm:cxn modelId="{2C469730-C952-49D0-BB11-D24DC9811828}" srcId="{80F59C00-1F66-403D-8756-D9215C230B15}" destId="{DE4506A2-8A23-48B8-9449-C05376553E93}" srcOrd="6" destOrd="0" parTransId="{429C4BD3-4D53-4A3C-9822-CF5A85777211}" sibTransId="{22854CBA-816F-40DC-9838-C85A6DF3EFEF}"/>
    <dgm:cxn modelId="{4C65AB30-E53A-4DC4-9673-92AD4E9FC975}" type="presOf" srcId="{6BD00B85-A744-4040-9E8C-3573712B4928}" destId="{3BFB68AE-15CA-492A-8E5D-89FF35C994F6}" srcOrd="0" destOrd="3" presId="urn:microsoft.com/office/officeart/2005/8/layout/hList1"/>
    <dgm:cxn modelId="{32F2A642-6843-4FD1-A99C-CACE32C1A33B}" type="presOf" srcId="{C55661D4-236C-46A7-A74D-BB4FD6CF8A3C}" destId="{3BFB68AE-15CA-492A-8E5D-89FF35C994F6}" srcOrd="0" destOrd="5" presId="urn:microsoft.com/office/officeart/2005/8/layout/hList1"/>
    <dgm:cxn modelId="{67BC6B46-4482-4D81-9AA7-525F0ACD2F2D}" srcId="{33131EE0-7654-4877-8EB7-36E4E3D36A19}" destId="{32BC09D2-9CB1-4967-B728-5484B99B010D}" srcOrd="1" destOrd="0" parTransId="{2C52004D-914A-42B0-9A56-DE1B4EB81B64}" sibTransId="{4D2E42A4-749F-427D-9047-32D5A3EC0B3D}"/>
    <dgm:cxn modelId="{6A4F0168-5E83-4F01-9984-CA107E283368}" type="presOf" srcId="{EBB9257A-1ABB-4C55-8A5A-03A2190C75DE}" destId="{4DF6A08D-5051-4F55-A40F-2138861BB5EB}" srcOrd="0" destOrd="5" presId="urn:microsoft.com/office/officeart/2005/8/layout/hList1"/>
    <dgm:cxn modelId="{5DFCDC4B-ED20-449F-B795-F8FBFDA4C178}" srcId="{80F59C00-1F66-403D-8756-D9215C230B15}" destId="{6BD00B85-A744-4040-9E8C-3573712B4928}" srcOrd="3" destOrd="0" parTransId="{76600C71-E964-434F-AD56-04B9D6E6F28C}" sibTransId="{00702DB5-F578-4F95-88F6-4FAFBE4C3335}"/>
    <dgm:cxn modelId="{47F87B6C-FD89-4DC9-8255-F433E73EBE5C}" type="presOf" srcId="{DE4506A2-8A23-48B8-9449-C05376553E93}" destId="{3BFB68AE-15CA-492A-8E5D-89FF35C994F6}" srcOrd="0" destOrd="6" presId="urn:microsoft.com/office/officeart/2005/8/layout/hList1"/>
    <dgm:cxn modelId="{D2B5144D-9F35-436F-9E12-4245C551CDDF}" srcId="{33131EE0-7654-4877-8EB7-36E4E3D36A19}" destId="{F1E5C0AD-AE7D-4654-BC58-BA5E56DD4754}" srcOrd="2" destOrd="0" parTransId="{37BA8F71-804D-4B9F-97A7-96E6B91BE4DC}" sibTransId="{9F310E84-1A89-462D-9D35-C67F976FB3AA}"/>
    <dgm:cxn modelId="{32F5CD55-BC2B-43BB-BBC3-55DF550E72F4}" srcId="{80F59C00-1F66-403D-8756-D9215C230B15}" destId="{C55661D4-236C-46A7-A74D-BB4FD6CF8A3C}" srcOrd="5" destOrd="0" parTransId="{C735786B-FB33-4FE9-942D-5FF57F824445}" sibTransId="{6CCB7273-C13D-4EF2-9F95-5F5BBB56A2DD}"/>
    <dgm:cxn modelId="{31F1B356-36F0-4FAC-B7DE-C7CB78F8BFB4}" srcId="{69F957A8-E1A9-40FD-A179-5119A59E4741}" destId="{80F59C00-1F66-403D-8756-D9215C230B15}" srcOrd="1" destOrd="0" parTransId="{6DA40E33-49FF-4138-B175-5C10E9FAF017}" sibTransId="{50CB3FAC-4499-4F4F-896B-C5A861C76DE1}"/>
    <dgm:cxn modelId="{9FD32378-BCF1-437B-A6DA-4263AE915D0A}" srcId="{80F59C00-1F66-403D-8756-D9215C230B15}" destId="{9874A233-E541-4F64-B7C8-DAE556C52551}" srcOrd="2" destOrd="0" parTransId="{7F0B0D1A-DB92-41BE-9E71-F9DA8B6E7C7C}" sibTransId="{94824844-364F-40EE-90A8-825970101C45}"/>
    <dgm:cxn modelId="{9C709958-49EA-4BEC-BDC4-36A0E0B9EB34}" srcId="{80F59C00-1F66-403D-8756-D9215C230B15}" destId="{FFD8B083-E3B7-4524-B0AA-D5C6D2207DD5}" srcOrd="7" destOrd="0" parTransId="{9F37A1DF-46EA-49BD-BB0F-283B0627100D}" sibTransId="{E5597B8A-BF0A-471D-8167-03990612D4B0}"/>
    <dgm:cxn modelId="{009AD879-55C9-4579-926F-5BC6EAE0AEE2}" type="presOf" srcId="{961A9FD1-1687-4628-A8D1-C62997D65B14}" destId="{4DF6A08D-5051-4F55-A40F-2138861BB5EB}" srcOrd="0" destOrd="4" presId="urn:microsoft.com/office/officeart/2005/8/layout/hList1"/>
    <dgm:cxn modelId="{E2A7BB82-A51D-48E3-90FB-07D9456D79BA}" type="presOf" srcId="{FFD8B083-E3B7-4524-B0AA-D5C6D2207DD5}" destId="{3BFB68AE-15CA-492A-8E5D-89FF35C994F6}" srcOrd="0" destOrd="7" presId="urn:microsoft.com/office/officeart/2005/8/layout/hList1"/>
    <dgm:cxn modelId="{A9001183-2179-4857-8C71-BFC9B3D2129D}" type="presOf" srcId="{72A76A9E-8546-4721-9767-3B68217041C1}" destId="{3BFB68AE-15CA-492A-8E5D-89FF35C994F6}" srcOrd="0" destOrd="8" presId="urn:microsoft.com/office/officeart/2005/8/layout/hList1"/>
    <dgm:cxn modelId="{2F61AD86-AE68-4C68-8866-E31A3CA17274}" type="presOf" srcId="{9874A233-E541-4F64-B7C8-DAE556C52551}" destId="{3BFB68AE-15CA-492A-8E5D-89FF35C994F6}" srcOrd="0" destOrd="2" presId="urn:microsoft.com/office/officeart/2005/8/layout/hList1"/>
    <dgm:cxn modelId="{BF263787-8D0C-4E1B-B6DC-98FDF5F29CC9}" type="presOf" srcId="{F91773D8-0C72-4F07-97B4-542BCF4353A0}" destId="{3BFB68AE-15CA-492A-8E5D-89FF35C994F6}" srcOrd="0" destOrd="0" presId="urn:microsoft.com/office/officeart/2005/8/layout/hList1"/>
    <dgm:cxn modelId="{54A2C78A-2589-46E9-883A-F9E35E3F88D4}" srcId="{33131EE0-7654-4877-8EB7-36E4E3D36A19}" destId="{10A9DAB8-8950-49F7-BBEC-BC86C234A4D5}" srcOrd="3" destOrd="0" parTransId="{F178E32E-0470-4014-84B8-FFC2F559E522}" sibTransId="{343CBBCD-0791-4BC6-B625-73EB8BFA338A}"/>
    <dgm:cxn modelId="{89951A8B-FA3B-480A-AB10-49FB72EB41EA}" type="presOf" srcId="{80F59C00-1F66-403D-8756-D9215C230B15}" destId="{B40D2390-17B5-4BBE-8A74-AE68DEC13C0D}" srcOrd="0" destOrd="0" presId="urn:microsoft.com/office/officeart/2005/8/layout/hList1"/>
    <dgm:cxn modelId="{7234418C-8A5B-4093-B8D8-D72B1929353E}" srcId="{33131EE0-7654-4877-8EB7-36E4E3D36A19}" destId="{EBB9257A-1ABB-4C55-8A5A-03A2190C75DE}" srcOrd="5" destOrd="0" parTransId="{0C17D0C0-1A2B-4BBA-96E8-AC45E975C9CB}" sibTransId="{A1377D7D-A3B6-4C5B-9E8E-161973A7539A}"/>
    <dgm:cxn modelId="{9099788E-02F9-4899-A366-BD3BD0235EF0}" srcId="{80F59C00-1F66-403D-8756-D9215C230B15}" destId="{F91773D8-0C72-4F07-97B4-542BCF4353A0}" srcOrd="0" destOrd="0" parTransId="{31C5D9FA-F8AC-44EA-A90D-585D40C212D3}" sibTransId="{2CE0E4C4-9EAE-421C-A9AF-88E9B66DC3D2}"/>
    <dgm:cxn modelId="{AB5F07B2-169A-4CB7-B4CA-71248721C612}" srcId="{80F59C00-1F66-403D-8756-D9215C230B15}" destId="{A60AA8EA-C047-45F4-BC7E-BCB966F0D816}" srcOrd="4" destOrd="0" parTransId="{5FC8AE2D-F30F-48A5-A43F-C6446BDFDB79}" sibTransId="{60326855-FED3-4A17-B981-52A9F950C63C}"/>
    <dgm:cxn modelId="{64C354BB-17AE-4907-AA79-B4FEC4153F5C}" type="presOf" srcId="{67251BE9-021C-4F36-A270-A0944BFAEFEB}" destId="{3BFB68AE-15CA-492A-8E5D-89FF35C994F6}" srcOrd="0" destOrd="1" presId="urn:microsoft.com/office/officeart/2005/8/layout/hList1"/>
    <dgm:cxn modelId="{160A4BDB-3B54-4DA2-A105-C04651F93E66}" srcId="{69F957A8-E1A9-40FD-A179-5119A59E4741}" destId="{33131EE0-7654-4877-8EB7-36E4E3D36A19}" srcOrd="0" destOrd="0" parTransId="{1C0BA4F3-2E83-49F8-BA6D-7A19A2FCDDE4}" sibTransId="{ABDACB76-0688-4062-BDAE-47DF86E8859E}"/>
    <dgm:cxn modelId="{914715DD-1959-4457-8A21-CBA6B3A0BB3C}" type="presOf" srcId="{8F199FBB-1A5E-4ADD-B22B-0311D1B1FDC3}" destId="{4DF6A08D-5051-4F55-A40F-2138861BB5EB}" srcOrd="0" destOrd="0" presId="urn:microsoft.com/office/officeart/2005/8/layout/hList1"/>
    <dgm:cxn modelId="{675299E8-F151-4B1F-B16A-2A04113D3AFA}" type="presOf" srcId="{32BC09D2-9CB1-4967-B728-5484B99B010D}" destId="{4DF6A08D-5051-4F55-A40F-2138861BB5EB}" srcOrd="0" destOrd="1" presId="urn:microsoft.com/office/officeart/2005/8/layout/hList1"/>
    <dgm:cxn modelId="{EB09A7FB-0CD2-4C37-8C13-D32F326595AD}" type="presOf" srcId="{33131EE0-7654-4877-8EB7-36E4E3D36A19}" destId="{D7A33EFC-9DF5-48AD-BDD9-34933A63F0BA}" srcOrd="0" destOrd="0" presId="urn:microsoft.com/office/officeart/2005/8/layout/hList1"/>
    <dgm:cxn modelId="{E8C0FCFD-8247-4CE6-AADB-D759A0229CAB}" srcId="{33131EE0-7654-4877-8EB7-36E4E3D36A19}" destId="{961A9FD1-1687-4628-A8D1-C62997D65B14}" srcOrd="4" destOrd="0" parTransId="{D291297B-CEF4-42C7-92D2-9D578C410CB8}" sibTransId="{E57F623F-BBA3-4702-8CF7-37000B82BAF5}"/>
    <dgm:cxn modelId="{49EF2ED3-5DF8-443D-B435-5801DA7E37F9}" type="presParOf" srcId="{BEE8F9BD-B16B-4FF7-BF6A-57B3F5EF5134}" destId="{357B012A-B541-4254-A56D-F4D26C970CF2}" srcOrd="0" destOrd="0" presId="urn:microsoft.com/office/officeart/2005/8/layout/hList1"/>
    <dgm:cxn modelId="{53A120F3-1CE6-467B-8338-67E4BB1CF4BA}" type="presParOf" srcId="{357B012A-B541-4254-A56D-F4D26C970CF2}" destId="{D7A33EFC-9DF5-48AD-BDD9-34933A63F0BA}" srcOrd="0" destOrd="0" presId="urn:microsoft.com/office/officeart/2005/8/layout/hList1"/>
    <dgm:cxn modelId="{00484FCE-5412-4112-A98D-9A88919730E6}" type="presParOf" srcId="{357B012A-B541-4254-A56D-F4D26C970CF2}" destId="{4DF6A08D-5051-4F55-A40F-2138861BB5EB}" srcOrd="1" destOrd="0" presId="urn:microsoft.com/office/officeart/2005/8/layout/hList1"/>
    <dgm:cxn modelId="{FE610B9A-5F0B-40B6-9897-BAD3BAEA8DB1}" type="presParOf" srcId="{BEE8F9BD-B16B-4FF7-BF6A-57B3F5EF5134}" destId="{E6EB194C-1FA3-4A21-A485-456F87AD45DD}" srcOrd="1" destOrd="0" presId="urn:microsoft.com/office/officeart/2005/8/layout/hList1"/>
    <dgm:cxn modelId="{C66CBD9C-6D57-4FB7-80D3-B15DD21E9FFF}" type="presParOf" srcId="{BEE8F9BD-B16B-4FF7-BF6A-57B3F5EF5134}" destId="{F4C2C4A5-B030-4C0A-ACE3-1670DD5159A5}" srcOrd="2" destOrd="0" presId="urn:microsoft.com/office/officeart/2005/8/layout/hList1"/>
    <dgm:cxn modelId="{0919D7B5-6DEA-436E-B110-87908D32C776}" type="presParOf" srcId="{F4C2C4A5-B030-4C0A-ACE3-1670DD5159A5}" destId="{B40D2390-17B5-4BBE-8A74-AE68DEC13C0D}" srcOrd="0" destOrd="0" presId="urn:microsoft.com/office/officeart/2005/8/layout/hList1"/>
    <dgm:cxn modelId="{95B202BE-A71C-41A2-88F5-8090C60988F5}" type="presParOf" srcId="{F4C2C4A5-B030-4C0A-ACE3-1670DD5159A5}" destId="{3BFB68AE-15CA-492A-8E5D-89FF35C994F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A42CC3-0CF5-4677-AF7B-388B7A299E59}">
      <dsp:nvSpPr>
        <dsp:cNvPr id="0" name=""/>
        <dsp:cNvSpPr/>
      </dsp:nvSpPr>
      <dsp:spPr>
        <a:xfrm>
          <a:off x="0" y="639451"/>
          <a:ext cx="7225075" cy="1083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75787CC-3DAB-4101-98AD-0D9D2B93B713}">
      <dsp:nvSpPr>
        <dsp:cNvPr id="0" name=""/>
        <dsp:cNvSpPr/>
      </dsp:nvSpPr>
      <dsp:spPr>
        <a:xfrm>
          <a:off x="361253" y="4771"/>
          <a:ext cx="5057552" cy="12693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163" tIns="0" rIns="191163" bIns="0" numCol="1" spcCol="1270" anchor="ctr" anchorCtr="0">
          <a:noAutofit/>
        </a:bodyPr>
        <a:lstStyle/>
        <a:p>
          <a:pPr marL="0" lvl="0" indent="0" algn="l" defTabSz="1911350">
            <a:lnSpc>
              <a:spcPct val="90000"/>
            </a:lnSpc>
            <a:spcBef>
              <a:spcPct val="0"/>
            </a:spcBef>
            <a:spcAft>
              <a:spcPct val="35000"/>
            </a:spcAft>
            <a:buNone/>
          </a:pPr>
          <a:r>
            <a:rPr lang="en-US" sz="4300" kern="1200"/>
            <a:t>Gary Hill</a:t>
          </a:r>
        </a:p>
      </dsp:txBody>
      <dsp:txXfrm>
        <a:off x="423218" y="66736"/>
        <a:ext cx="4933622" cy="1145430"/>
      </dsp:txXfrm>
    </dsp:sp>
    <dsp:sp modelId="{9B12C853-6722-4870-A426-A7853EAB2E48}">
      <dsp:nvSpPr>
        <dsp:cNvPr id="0" name=""/>
        <dsp:cNvSpPr/>
      </dsp:nvSpPr>
      <dsp:spPr>
        <a:xfrm>
          <a:off x="0" y="2589931"/>
          <a:ext cx="7225075" cy="10836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8DBCAF-E360-4FAB-878C-30BF0A98F520}">
      <dsp:nvSpPr>
        <dsp:cNvPr id="0" name=""/>
        <dsp:cNvSpPr/>
      </dsp:nvSpPr>
      <dsp:spPr>
        <a:xfrm>
          <a:off x="361253" y="1955251"/>
          <a:ext cx="5057552" cy="126936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1163" tIns="0" rIns="191163" bIns="0" numCol="1" spcCol="1270" anchor="ctr" anchorCtr="0">
          <a:noAutofit/>
        </a:bodyPr>
        <a:lstStyle/>
        <a:p>
          <a:pPr marL="0" lvl="0" indent="0" algn="l" defTabSz="1911350">
            <a:lnSpc>
              <a:spcPct val="90000"/>
            </a:lnSpc>
            <a:spcBef>
              <a:spcPct val="0"/>
            </a:spcBef>
            <a:spcAft>
              <a:spcPct val="35000"/>
            </a:spcAft>
            <a:buNone/>
          </a:pPr>
          <a:r>
            <a:rPr lang="en-US" sz="4300" kern="1200"/>
            <a:t>Susan Kunkle</a:t>
          </a:r>
        </a:p>
      </dsp:txBody>
      <dsp:txXfrm>
        <a:off x="423218" y="2017216"/>
        <a:ext cx="4933622" cy="11454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A33EFC-9DF5-48AD-BDD9-34933A63F0BA}">
      <dsp:nvSpPr>
        <dsp:cNvPr id="0" name=""/>
        <dsp:cNvSpPr/>
      </dsp:nvSpPr>
      <dsp:spPr>
        <a:xfrm>
          <a:off x="53" y="19065"/>
          <a:ext cx="5154131" cy="5760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General Topics	(24)</a:t>
          </a:r>
        </a:p>
      </dsp:txBody>
      <dsp:txXfrm>
        <a:off x="53" y="19065"/>
        <a:ext cx="5154131" cy="576000"/>
      </dsp:txXfrm>
    </dsp:sp>
    <dsp:sp modelId="{4DF6A08D-5051-4F55-A40F-2138861BB5EB}">
      <dsp:nvSpPr>
        <dsp:cNvPr id="0" name=""/>
        <dsp:cNvSpPr/>
      </dsp:nvSpPr>
      <dsp:spPr>
        <a:xfrm>
          <a:off x="53" y="595065"/>
          <a:ext cx="5154131" cy="3064106"/>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Gender Specific (9)</a:t>
          </a:r>
        </a:p>
        <a:p>
          <a:pPr marL="228600" lvl="1" indent="-228600" algn="l" defTabSz="889000">
            <a:lnSpc>
              <a:spcPct val="90000"/>
            </a:lnSpc>
            <a:spcBef>
              <a:spcPct val="0"/>
            </a:spcBef>
            <a:spcAft>
              <a:spcPct val="15000"/>
            </a:spcAft>
            <a:buChar char="•"/>
          </a:pPr>
          <a:r>
            <a:rPr lang="en-US" sz="2000" kern="1200" dirty="0"/>
            <a:t>Mental Health and Inmates (5)</a:t>
          </a:r>
        </a:p>
        <a:p>
          <a:pPr marL="228600" lvl="1" indent="-228600" algn="l" defTabSz="889000">
            <a:lnSpc>
              <a:spcPct val="90000"/>
            </a:lnSpc>
            <a:spcBef>
              <a:spcPct val="0"/>
            </a:spcBef>
            <a:spcAft>
              <a:spcPct val="15000"/>
            </a:spcAft>
            <a:buChar char="•"/>
          </a:pPr>
          <a:r>
            <a:rPr lang="en-US" sz="2000" kern="1200" dirty="0"/>
            <a:t>Leadership (5)</a:t>
          </a:r>
        </a:p>
        <a:p>
          <a:pPr marL="228600" lvl="1" indent="-228600" algn="l" defTabSz="889000">
            <a:lnSpc>
              <a:spcPct val="90000"/>
            </a:lnSpc>
            <a:spcBef>
              <a:spcPct val="0"/>
            </a:spcBef>
            <a:spcAft>
              <a:spcPct val="15000"/>
            </a:spcAft>
            <a:buChar char="•"/>
          </a:pPr>
          <a:r>
            <a:rPr lang="en-US" sz="2000" kern="1200" dirty="0"/>
            <a:t>Management of Inmates (3)</a:t>
          </a:r>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a:t>Trans population (3) </a:t>
          </a:r>
        </a:p>
      </dsp:txBody>
      <dsp:txXfrm>
        <a:off x="53" y="595065"/>
        <a:ext cx="5154131" cy="3064106"/>
      </dsp:txXfrm>
    </dsp:sp>
    <dsp:sp modelId="{B40D2390-17B5-4BBE-8A74-AE68DEC13C0D}">
      <dsp:nvSpPr>
        <dsp:cNvPr id="0" name=""/>
        <dsp:cNvSpPr/>
      </dsp:nvSpPr>
      <dsp:spPr>
        <a:xfrm>
          <a:off x="5875764" y="19065"/>
          <a:ext cx="5154131" cy="576000"/>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t>Specific Topics 	(12)</a:t>
          </a:r>
        </a:p>
      </dsp:txBody>
      <dsp:txXfrm>
        <a:off x="5875764" y="19065"/>
        <a:ext cx="5154131" cy="576000"/>
      </dsp:txXfrm>
    </dsp:sp>
    <dsp:sp modelId="{3BFB68AE-15CA-492A-8E5D-89FF35C994F6}">
      <dsp:nvSpPr>
        <dsp:cNvPr id="0" name=""/>
        <dsp:cNvSpPr/>
      </dsp:nvSpPr>
      <dsp:spPr>
        <a:xfrm>
          <a:off x="5875764" y="595065"/>
          <a:ext cx="5154131" cy="3064106"/>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Human Behavior</a:t>
          </a:r>
        </a:p>
        <a:p>
          <a:pPr marL="228600" lvl="1" indent="-228600" algn="l" defTabSz="889000">
            <a:lnSpc>
              <a:spcPct val="90000"/>
            </a:lnSpc>
            <a:spcBef>
              <a:spcPct val="0"/>
            </a:spcBef>
            <a:spcAft>
              <a:spcPct val="15000"/>
            </a:spcAft>
            <a:buChar char="•"/>
          </a:pPr>
          <a:r>
            <a:rPr lang="en-US" sz="2000" b="1" kern="1200" dirty="0"/>
            <a:t>Cognitive Behavioral Therapy</a:t>
          </a:r>
        </a:p>
        <a:p>
          <a:pPr marL="228600" lvl="1" indent="-228600" algn="l" defTabSz="889000">
            <a:lnSpc>
              <a:spcPct val="90000"/>
            </a:lnSpc>
            <a:spcBef>
              <a:spcPct val="0"/>
            </a:spcBef>
            <a:spcAft>
              <a:spcPct val="15000"/>
            </a:spcAft>
            <a:buChar char="•"/>
          </a:pPr>
          <a:r>
            <a:rPr lang="en-US" sz="2000" kern="1200" dirty="0"/>
            <a:t>Reentry</a:t>
          </a:r>
        </a:p>
        <a:p>
          <a:pPr marL="228600" lvl="1" indent="-228600" algn="l" defTabSz="889000">
            <a:lnSpc>
              <a:spcPct val="90000"/>
            </a:lnSpc>
            <a:spcBef>
              <a:spcPct val="0"/>
            </a:spcBef>
            <a:spcAft>
              <a:spcPct val="15000"/>
            </a:spcAft>
            <a:buChar char="•"/>
          </a:pPr>
          <a:r>
            <a:rPr lang="en-US" sz="2000" kern="1200" dirty="0"/>
            <a:t>Relational Corrections</a:t>
          </a:r>
        </a:p>
        <a:p>
          <a:pPr marL="228600" lvl="1" indent="-228600" algn="l" defTabSz="889000">
            <a:lnSpc>
              <a:spcPct val="90000"/>
            </a:lnSpc>
            <a:spcBef>
              <a:spcPct val="0"/>
            </a:spcBef>
            <a:spcAft>
              <a:spcPct val="15000"/>
            </a:spcAft>
            <a:buChar char="•"/>
          </a:pPr>
          <a:r>
            <a:rPr lang="en-US" sz="2000" kern="1200" dirty="0"/>
            <a:t>Restorative Justice	</a:t>
          </a:r>
        </a:p>
        <a:p>
          <a:pPr marL="228600" lvl="1" indent="-228600" algn="l" defTabSz="889000">
            <a:lnSpc>
              <a:spcPct val="90000"/>
            </a:lnSpc>
            <a:spcBef>
              <a:spcPct val="0"/>
            </a:spcBef>
            <a:spcAft>
              <a:spcPct val="15000"/>
            </a:spcAft>
            <a:buChar char="•"/>
          </a:pPr>
          <a:r>
            <a:rPr lang="en-US" sz="2000" kern="1200" dirty="0"/>
            <a:t>Interpersonal Relationship Skills</a:t>
          </a:r>
        </a:p>
        <a:p>
          <a:pPr marL="228600" lvl="1" indent="-228600" algn="l" defTabSz="889000">
            <a:lnSpc>
              <a:spcPct val="90000"/>
            </a:lnSpc>
            <a:spcBef>
              <a:spcPct val="0"/>
            </a:spcBef>
            <a:spcAft>
              <a:spcPct val="15000"/>
            </a:spcAft>
            <a:buChar char="•"/>
          </a:pPr>
          <a:r>
            <a:rPr lang="en-US" sz="2000" kern="1200" dirty="0"/>
            <a:t>Conflict Resolution</a:t>
          </a:r>
        </a:p>
        <a:p>
          <a:pPr marL="228600" lvl="1" indent="-228600" algn="l" defTabSz="889000">
            <a:lnSpc>
              <a:spcPct val="90000"/>
            </a:lnSpc>
            <a:spcBef>
              <a:spcPct val="0"/>
            </a:spcBef>
            <a:spcAft>
              <a:spcPct val="15000"/>
            </a:spcAft>
            <a:buChar char="•"/>
          </a:pPr>
          <a:r>
            <a:rPr lang="en-US" sz="2000" kern="1200" dirty="0"/>
            <a:t>Human Rights</a:t>
          </a:r>
        </a:p>
        <a:p>
          <a:pPr marL="228600" lvl="1" indent="-228600" algn="l" defTabSz="889000">
            <a:lnSpc>
              <a:spcPct val="90000"/>
            </a:lnSpc>
            <a:spcBef>
              <a:spcPct val="0"/>
            </a:spcBef>
            <a:spcAft>
              <a:spcPct val="15000"/>
            </a:spcAft>
            <a:buChar char="•"/>
          </a:pPr>
          <a:r>
            <a:rPr lang="en-US" sz="2000" kern="1200" dirty="0"/>
            <a:t>Antibullying </a:t>
          </a:r>
        </a:p>
      </dsp:txBody>
      <dsp:txXfrm>
        <a:off x="5875764" y="595065"/>
        <a:ext cx="5154131" cy="30641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797459-E521-4D17-A8B4-00EE10D6584A}" type="datetimeFigureOut">
              <a:rPr lang="en-US" smtClean="0"/>
              <a:t>10/21/2019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20F32-D894-490A-9BF0-E62C0F330C46}" type="slidenum">
              <a:rPr lang="en-US" smtClean="0"/>
              <a:t>‹#›</a:t>
            </a:fld>
            <a:endParaRPr lang="en-US"/>
          </a:p>
        </p:txBody>
      </p:sp>
    </p:spTree>
    <p:extLst>
      <p:ext uri="{BB962C8B-B14F-4D97-AF65-F5344CB8AC3E}">
        <p14:creationId xmlns:p14="http://schemas.microsoft.com/office/powerpoint/2010/main" val="367400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020F32-D894-490A-9BF0-E62C0F330C46}" type="slidenum">
              <a:rPr lang="en-US" smtClean="0"/>
              <a:t>14</a:t>
            </a:fld>
            <a:endParaRPr lang="en-US"/>
          </a:p>
        </p:txBody>
      </p:sp>
    </p:spTree>
    <p:extLst>
      <p:ext uri="{BB962C8B-B14F-4D97-AF65-F5344CB8AC3E}">
        <p14:creationId xmlns:p14="http://schemas.microsoft.com/office/powerpoint/2010/main" val="706318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020F32-D894-490A-9BF0-E62C0F330C46}" type="slidenum">
              <a:rPr lang="en-US" smtClean="0"/>
              <a:t>16</a:t>
            </a:fld>
            <a:endParaRPr lang="en-US"/>
          </a:p>
        </p:txBody>
      </p:sp>
    </p:spTree>
    <p:extLst>
      <p:ext uri="{BB962C8B-B14F-4D97-AF65-F5344CB8AC3E}">
        <p14:creationId xmlns:p14="http://schemas.microsoft.com/office/powerpoint/2010/main" val="2261032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020F32-D894-490A-9BF0-E62C0F330C46}" type="slidenum">
              <a:rPr lang="en-US" smtClean="0"/>
              <a:t>19</a:t>
            </a:fld>
            <a:endParaRPr lang="en-US"/>
          </a:p>
        </p:txBody>
      </p:sp>
    </p:spTree>
    <p:extLst>
      <p:ext uri="{BB962C8B-B14F-4D97-AF65-F5344CB8AC3E}">
        <p14:creationId xmlns:p14="http://schemas.microsoft.com/office/powerpoint/2010/main" val="2797186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020F32-D894-490A-9BF0-E62C0F330C46}" type="slidenum">
              <a:rPr lang="en-US" smtClean="0"/>
              <a:t>26</a:t>
            </a:fld>
            <a:endParaRPr lang="en-US"/>
          </a:p>
        </p:txBody>
      </p:sp>
    </p:spTree>
    <p:extLst>
      <p:ext uri="{BB962C8B-B14F-4D97-AF65-F5344CB8AC3E}">
        <p14:creationId xmlns:p14="http://schemas.microsoft.com/office/powerpoint/2010/main" val="75234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6297B7C9-A91F-4787-95AD-8ABE2B5C6C43}" type="datetime1">
              <a:rPr lang="en-US" smtClean="0"/>
              <a:t>10/21/2019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86369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D4007B-02E8-41B0-8E44-5D125F924AE1}" type="datetime1">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647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3AFB0894-D9ED-427C-AED0-4D17CA535D40}" type="datetime1">
              <a:rPr lang="en-US" smtClean="0"/>
              <a:t>10/21/2019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142867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F022B3-171A-4228-AD2D-1A740C78E113}" type="datetime1">
              <a:rPr lang="en-US" smtClean="0"/>
              <a:t>10/21/2019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299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73D56C6A-7F5D-4E30-B51B-30BF21ECDC84}" type="datetime1">
              <a:rPr lang="en-US" smtClean="0"/>
              <a:t>10/21/2019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884536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54113C-F69D-4E17-B22F-69155A3ECDB9}" type="datetime1">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4662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6FE81A-A370-45EA-B65B-F6C261E2D4CD}" type="datetime1">
              <a:rPr lang="en-US" smtClean="0"/>
              <a:t>10/21/2019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7603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A3A0BF-C4D6-48E6-A5F1-3E6216C74ED4}" type="datetime1">
              <a:rPr lang="en-US" smtClean="0"/>
              <a:t>10/21/2019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454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DA8164-3E3F-4062-B974-E9C0F6BE5E2A}" type="datetime1">
              <a:rPr lang="en-US" smtClean="0"/>
              <a:t>10/21/2019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2819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7C6BB117-E9CB-4595-AD55-2D383EB3E086}" type="datetime1">
              <a:rPr lang="en-US" smtClean="0"/>
              <a:t>10/21/2019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52693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649AFC-0E4C-4D3B-A2D5-E4BD53AE002A}" type="datetime1">
              <a:rPr lang="en-US" smtClean="0"/>
              <a:t>10/21/2019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3634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5F0E0C14-5B6A-464D-9690-98A5A93CE732}" type="datetime1">
              <a:rPr lang="en-US" smtClean="0"/>
              <a:t>10/21/2019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958106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hyperlink" Target="https://eige.europa.eu/gender-mainstreaming/toolkits/gender-equality-training/what-gender-equality-training-g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ige.europa.eu/gender-mainstreaming/toolkits/gender-equality-training/what-gender-equality-training-get" TargetMode="External"/><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who.int/mental_health/prevention/genderwomen/en/" TargetMode="External"/><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www.psychiatry.org/psychiatrists/cultural-competency/education/mental-health-facts" TargetMode="Externa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hyperlink" Target="https://www.crimesolutions.gov/practicedetails.aspx?id=5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bls.gov/ooh/protective-service/correctional-officers.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vtt.ovc.ojp.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middlesexsheriff.org/sites/middlesexsheriff/files/uploads/correctionalofficerwellnesssafety_litreview.pdf"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hart" Target="../charts/chart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vtt.ovc.ojp.gov/tools-for-law-enforcement/staff-health-and-wellnes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hyperlink" Target="http://www.corrections.com/news/article/46184-model-to-increase-understanding-of-boundary-violations-female-correctional-employees-with-male-inmates-part-1"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bjs.gov/content/pub/pdf/svraca1215.pdf" TargetMode="External"/><Relationship Id="rId2" Type="http://schemas.openxmlformats.org/officeDocument/2006/relationships/chart" Target="../charts/chart1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6.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ICPS@bbk.ac.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3" name="Rectangle 18">
            <a:extLst>
              <a:ext uri="{FF2B5EF4-FFF2-40B4-BE49-F238E27FC236}">
                <a16:creationId xmlns:a16="http://schemas.microsoft.com/office/drawing/2014/main" id="{DA182162-B517-4B41-B039-339F87FAE1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DE90A0-AAE0-4B45-A828-8A963429848A}"/>
              </a:ext>
            </a:extLst>
          </p:cNvPr>
          <p:cNvSpPr>
            <a:spLocks noGrp="1"/>
          </p:cNvSpPr>
          <p:nvPr>
            <p:ph type="ctrTitle"/>
          </p:nvPr>
        </p:nvSpPr>
        <p:spPr>
          <a:xfrm>
            <a:off x="4801143" y="1005839"/>
            <a:ext cx="6939304" cy="4805025"/>
          </a:xfrm>
        </p:spPr>
        <p:txBody>
          <a:bodyPr anchor="ctr">
            <a:normAutofit/>
          </a:bodyPr>
          <a:lstStyle/>
          <a:p>
            <a:r>
              <a:rPr lang="en-US" sz="6000" dirty="0">
                <a:solidFill>
                  <a:schemeClr val="tx2"/>
                </a:solidFill>
              </a:rPr>
              <a:t>Women Who Work in Correctional Facilities</a:t>
            </a:r>
          </a:p>
        </p:txBody>
      </p:sp>
      <p:sp>
        <p:nvSpPr>
          <p:cNvPr id="24" name="Rectangle 20">
            <a:extLst>
              <a:ext uri="{FF2B5EF4-FFF2-40B4-BE49-F238E27FC236}">
                <a16:creationId xmlns:a16="http://schemas.microsoft.com/office/drawing/2014/main" id="{49B5AD54-1E68-4239-A6AF-FE0F49BB8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593336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949121D0-B893-4A5C-BA5E-D3C62355A788}"/>
              </a:ext>
            </a:extLst>
          </p:cNvPr>
          <p:cNvSpPr>
            <a:spLocks noGrp="1"/>
          </p:cNvSpPr>
          <p:nvPr>
            <p:ph type="subTitle" idx="1"/>
          </p:nvPr>
        </p:nvSpPr>
        <p:spPr>
          <a:xfrm>
            <a:off x="768267" y="1009397"/>
            <a:ext cx="3078342" cy="4801468"/>
          </a:xfrm>
        </p:spPr>
        <p:txBody>
          <a:bodyPr anchor="ctr">
            <a:normAutofit/>
          </a:bodyPr>
          <a:lstStyle/>
          <a:p>
            <a:pPr algn="ctr"/>
            <a:r>
              <a:rPr lang="en-US" sz="2400">
                <a:solidFill>
                  <a:srgbClr val="FFFFFF"/>
                </a:solidFill>
              </a:rPr>
              <a:t>Survey Results</a:t>
            </a:r>
          </a:p>
          <a:p>
            <a:pPr algn="ctr"/>
            <a:r>
              <a:rPr lang="en-US" sz="2400">
                <a:solidFill>
                  <a:srgbClr val="FFFFFF"/>
                </a:solidFill>
              </a:rPr>
              <a:t>International Corrections and Prison Association</a:t>
            </a:r>
          </a:p>
        </p:txBody>
      </p:sp>
      <p:sp>
        <p:nvSpPr>
          <p:cNvPr id="4" name="Slide Number Placeholder 3">
            <a:extLst>
              <a:ext uri="{FF2B5EF4-FFF2-40B4-BE49-F238E27FC236}">
                <a16:creationId xmlns:a16="http://schemas.microsoft.com/office/drawing/2014/main" id="{2DFCD958-E059-4DF8-8E13-B604C9449D8A}"/>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1385659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0EDA701-4C2B-4983-A61C-952E63C6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BD094A0-0F03-4392-AAF0-F48FBDB63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A2BBAF6D-B85E-445F-A246-4A8CC25B6737}"/>
              </a:ext>
            </a:extLst>
          </p:cNvPr>
          <p:cNvSpPr>
            <a:spLocks noGrp="1"/>
          </p:cNvSpPr>
          <p:nvPr>
            <p:ph type="title"/>
          </p:nvPr>
        </p:nvSpPr>
        <p:spPr>
          <a:xfrm>
            <a:off x="8369643" y="1037967"/>
            <a:ext cx="3054091" cy="4709131"/>
          </a:xfrm>
        </p:spPr>
        <p:txBody>
          <a:bodyPr anchor="ctr">
            <a:normAutofit/>
          </a:bodyPr>
          <a:lstStyle/>
          <a:p>
            <a:r>
              <a:rPr lang="en-US">
                <a:solidFill>
                  <a:srgbClr val="FFFEFF"/>
                </a:solidFill>
              </a:rPr>
              <a:t>Training Does Not = Competency </a:t>
            </a:r>
          </a:p>
        </p:txBody>
      </p:sp>
      <p:graphicFrame>
        <p:nvGraphicFramePr>
          <p:cNvPr id="6" name="Content Placeholder 5">
            <a:extLst>
              <a:ext uri="{FF2B5EF4-FFF2-40B4-BE49-F238E27FC236}">
                <a16:creationId xmlns:a16="http://schemas.microsoft.com/office/drawing/2014/main" id="{BE25FEF1-F37C-41C3-BCEF-8703CBAA95F8}"/>
              </a:ext>
            </a:extLst>
          </p:cNvPr>
          <p:cNvGraphicFramePr>
            <a:graphicFrameLocks noGrp="1"/>
          </p:cNvGraphicFramePr>
          <p:nvPr>
            <p:ph idx="1"/>
            <p:extLst>
              <p:ext uri="{D42A27DB-BD31-4B8C-83A1-F6EECF244321}">
                <p14:modId xmlns:p14="http://schemas.microsoft.com/office/powerpoint/2010/main" val="3390938231"/>
              </p:ext>
            </p:extLst>
          </p:nvPr>
        </p:nvGraphicFramePr>
        <p:xfrm>
          <a:off x="486033" y="1037967"/>
          <a:ext cx="7012370" cy="470913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4F8F56F7-3C6B-42E9-AD32-F03503CFEFDE}"/>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78860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89E4-DF10-4BB3-A9C4-F01389605CD6}"/>
              </a:ext>
            </a:extLst>
          </p:cNvPr>
          <p:cNvSpPr>
            <a:spLocks noGrp="1"/>
          </p:cNvSpPr>
          <p:nvPr>
            <p:ph type="title"/>
          </p:nvPr>
        </p:nvSpPr>
        <p:spPr>
          <a:xfrm>
            <a:off x="581192" y="702156"/>
            <a:ext cx="11029616" cy="1013800"/>
          </a:xfrm>
        </p:spPr>
        <p:txBody>
          <a:bodyPr vert="horz" lIns="91440" tIns="45720" rIns="91440" bIns="45720" rtlCol="0" anchor="b">
            <a:normAutofit fontScale="90000"/>
          </a:bodyPr>
          <a:lstStyle/>
          <a:p>
            <a:pPr>
              <a:lnSpc>
                <a:spcPct val="90000"/>
              </a:lnSpc>
            </a:pPr>
            <a:br>
              <a:rPr lang="en-US" sz="1300" b="0" kern="1200" cap="all" dirty="0">
                <a:solidFill>
                  <a:schemeClr val="bg1"/>
                </a:solidFill>
                <a:latin typeface="+mj-lt"/>
                <a:ea typeface="+mj-ea"/>
                <a:cs typeface="+mj-cs"/>
              </a:rPr>
            </a:br>
            <a:br>
              <a:rPr lang="en-US" sz="1300" b="0" kern="1200" cap="all" dirty="0">
                <a:solidFill>
                  <a:schemeClr val="bg1"/>
                </a:solidFill>
                <a:latin typeface="+mj-lt"/>
                <a:ea typeface="+mj-ea"/>
                <a:cs typeface="+mj-cs"/>
              </a:rPr>
            </a:br>
            <a:br>
              <a:rPr lang="en-US" sz="1300" b="0" kern="1200" cap="all" dirty="0">
                <a:solidFill>
                  <a:schemeClr val="bg1"/>
                </a:solidFill>
                <a:latin typeface="+mj-lt"/>
                <a:ea typeface="+mj-ea"/>
                <a:cs typeface="+mj-cs"/>
              </a:rPr>
            </a:br>
            <a:r>
              <a:rPr lang="en-US" sz="2400" b="0" kern="1200" cap="all" dirty="0">
                <a:solidFill>
                  <a:schemeClr val="bg1"/>
                </a:solidFill>
                <a:latin typeface="+mj-lt"/>
                <a:ea typeface="+mj-ea"/>
                <a:cs typeface="+mj-cs"/>
              </a:rPr>
              <a:t>Gender Specific Training For Staff about staff</a:t>
            </a:r>
            <a:br>
              <a:rPr lang="en-US" sz="2400" b="0" kern="1200" cap="all" dirty="0">
                <a:solidFill>
                  <a:schemeClr val="bg1"/>
                </a:solidFill>
                <a:latin typeface="+mj-lt"/>
                <a:ea typeface="+mj-ea"/>
                <a:cs typeface="+mj-cs"/>
              </a:rPr>
            </a:br>
            <a:endParaRPr lang="en-US" sz="2400" b="0" kern="1200" cap="all" dirty="0">
              <a:solidFill>
                <a:schemeClr val="bg1"/>
              </a:solidFill>
              <a:latin typeface="+mj-lt"/>
              <a:ea typeface="+mj-ea"/>
              <a:cs typeface="+mj-cs"/>
            </a:endParaRPr>
          </a:p>
        </p:txBody>
      </p:sp>
      <p:sp>
        <p:nvSpPr>
          <p:cNvPr id="28" name="Rectangle 27">
            <a:extLst>
              <a:ext uri="{FF2B5EF4-FFF2-40B4-BE49-F238E27FC236}">
                <a16:creationId xmlns:a16="http://schemas.microsoft.com/office/drawing/2014/main" id="{E83CCD68-169B-401E-9352-6930D4A6E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4FE9AAEC-C451-4200-9E3E-94A658C9EE8E}"/>
              </a:ext>
            </a:extLst>
          </p:cNvPr>
          <p:cNvSpPr/>
          <p:nvPr/>
        </p:nvSpPr>
        <p:spPr>
          <a:xfrm>
            <a:off x="4505325" y="2180496"/>
            <a:ext cx="7105481" cy="4045683"/>
          </a:xfrm>
          <a:prstGeom prst="rect">
            <a:avLst/>
          </a:prstGeom>
        </p:spPr>
        <p:txBody>
          <a:bodyPr vert="horz" lIns="91440" tIns="45720" rIns="91440" bIns="45720" rtlCol="0" anchor="ctr">
            <a:normAutofit/>
          </a:bodyPr>
          <a:lstStyle/>
          <a:p>
            <a:pPr>
              <a:spcBef>
                <a:spcPct val="20000"/>
              </a:spcBef>
              <a:spcAft>
                <a:spcPts val="600"/>
              </a:spcAft>
              <a:buClr>
                <a:schemeClr val="accent2"/>
              </a:buClr>
              <a:buSzPct val="92000"/>
            </a:pPr>
            <a:r>
              <a:rPr lang="en-US" sz="1800" kern="1200" dirty="0">
                <a:solidFill>
                  <a:schemeClr val="tx2"/>
                </a:solidFill>
                <a:latin typeface="+mn-lt"/>
                <a:ea typeface="+mn-ea"/>
                <a:cs typeface="+mn-cs"/>
              </a:rPr>
              <a:t>“Gender equality training provides participant(s) with the relevant knowledge, skills and values that allow them to contribute to the effective implementation of the gender mainstreaming strategy in their field, </a:t>
            </a:r>
            <a:r>
              <a:rPr lang="en-US" sz="1800" kern="1200" dirty="0" err="1">
                <a:solidFill>
                  <a:schemeClr val="tx2"/>
                </a:solidFill>
                <a:latin typeface="+mn-lt"/>
                <a:ea typeface="+mn-ea"/>
                <a:cs typeface="+mn-cs"/>
              </a:rPr>
              <a:t>organisation</a:t>
            </a:r>
            <a:r>
              <a:rPr lang="en-US" sz="1800" kern="1200" dirty="0">
                <a:solidFill>
                  <a:schemeClr val="tx2"/>
                </a:solidFill>
                <a:latin typeface="+mn-lt"/>
                <a:ea typeface="+mn-ea"/>
                <a:cs typeface="+mn-cs"/>
              </a:rPr>
              <a:t>, institution or country”.</a:t>
            </a:r>
          </a:p>
          <a:p>
            <a:pPr>
              <a:spcBef>
                <a:spcPct val="20000"/>
              </a:spcBef>
              <a:spcAft>
                <a:spcPts val="600"/>
              </a:spcAft>
              <a:buClr>
                <a:schemeClr val="accent2"/>
              </a:buClr>
              <a:buSzPct val="92000"/>
            </a:pPr>
            <a:r>
              <a:rPr lang="en-US" b="1" kern="1200" dirty="0">
                <a:solidFill>
                  <a:schemeClr val="tx2"/>
                </a:solidFill>
                <a:latin typeface="+mn-lt"/>
                <a:ea typeface="+mn-ea"/>
                <a:cs typeface="+mn-cs"/>
              </a:rPr>
              <a:t>European Institute for Gender Equality</a:t>
            </a:r>
          </a:p>
          <a:p>
            <a:pPr>
              <a:spcBef>
                <a:spcPct val="20000"/>
              </a:spcBef>
              <a:spcAft>
                <a:spcPts val="600"/>
              </a:spcAft>
              <a:buClr>
                <a:schemeClr val="accent2"/>
              </a:buClr>
              <a:buSzPct val="92000"/>
            </a:pPr>
            <a:endParaRPr lang="en-US" sz="1800" kern="1200" dirty="0">
              <a:solidFill>
                <a:schemeClr val="tx2"/>
              </a:solidFill>
              <a:latin typeface="+mn-lt"/>
              <a:ea typeface="+mn-ea"/>
              <a:cs typeface="+mn-cs"/>
            </a:endParaRPr>
          </a:p>
          <a:p>
            <a:pPr>
              <a:spcBef>
                <a:spcPct val="20000"/>
              </a:spcBef>
              <a:spcAft>
                <a:spcPts val="600"/>
              </a:spcAft>
              <a:buClr>
                <a:schemeClr val="accent2"/>
              </a:buClr>
              <a:buSzPct val="92000"/>
            </a:pPr>
            <a:r>
              <a:rPr lang="en-US" sz="1800" kern="1200" dirty="0">
                <a:solidFill>
                  <a:schemeClr val="tx2"/>
                </a:solidFill>
                <a:latin typeface="+mn-lt"/>
                <a:ea typeface="+mn-ea"/>
                <a:cs typeface="+mn-cs"/>
                <a:hlinkClick r:id="rId2"/>
              </a:rPr>
              <a:t>https://eige.europa.eu/gender-mainstreaming/toolkits/gender-equality-training/what-gender-equality-training-get</a:t>
            </a:r>
            <a:endParaRPr lang="en-US" sz="1800" kern="1200" dirty="0">
              <a:solidFill>
                <a:schemeClr val="tx2"/>
              </a:solidFill>
              <a:latin typeface="+mn-lt"/>
              <a:ea typeface="+mn-ea"/>
              <a:cs typeface="+mn-cs"/>
            </a:endParaRPr>
          </a:p>
        </p:txBody>
      </p:sp>
      <p:sp>
        <p:nvSpPr>
          <p:cNvPr id="3" name="Slide Number Placeholder 2">
            <a:extLst>
              <a:ext uri="{FF2B5EF4-FFF2-40B4-BE49-F238E27FC236}">
                <a16:creationId xmlns:a16="http://schemas.microsoft.com/office/drawing/2014/main" id="{4A196424-9E05-4C02-A1BF-C531908868CD}"/>
              </a:ext>
            </a:extLst>
          </p:cNvPr>
          <p:cNvSpPr>
            <a:spLocks noGrp="1"/>
          </p:cNvSpPr>
          <p:nvPr>
            <p:ph type="sldNum" sz="quarter" idx="12"/>
          </p:nvPr>
        </p:nvSpPr>
        <p:spPr>
          <a:xfrm>
            <a:off x="10558300" y="6400800"/>
            <a:ext cx="1052508" cy="365125"/>
          </a:xfrm>
        </p:spPr>
        <p:txBody>
          <a:bodyPr vert="horz" lIns="91440" tIns="45720" rIns="91440" bIns="45720" rtlCol="0" anchor="ctr">
            <a:normAutofit/>
          </a:bodyPr>
          <a:lstStyle/>
          <a:p>
            <a:pPr defTabSz="914400">
              <a:spcAft>
                <a:spcPts val="600"/>
              </a:spcAft>
            </a:pPr>
            <a:fld id="{6D22F896-40B5-4ADD-8801-0D06FADFA095}" type="slidenum">
              <a:rPr lang="en-US" sz="900" kern="1200" smtClean="0">
                <a:solidFill>
                  <a:schemeClr val="accent2"/>
                </a:solidFill>
                <a:latin typeface="+mn-lt"/>
                <a:ea typeface="+mn-ea"/>
                <a:cs typeface="+mn-cs"/>
              </a:rPr>
              <a:pPr defTabSz="914400">
                <a:spcAft>
                  <a:spcPts val="600"/>
                </a:spcAft>
              </a:pPr>
              <a:t>11</a:t>
            </a:fld>
            <a:endParaRPr lang="en-US" sz="900" kern="1200">
              <a:solidFill>
                <a:schemeClr val="accent2"/>
              </a:solidFill>
              <a:latin typeface="+mn-lt"/>
              <a:ea typeface="+mn-ea"/>
              <a:cs typeface="+mn-cs"/>
            </a:endParaRPr>
          </a:p>
        </p:txBody>
      </p:sp>
      <p:graphicFrame>
        <p:nvGraphicFramePr>
          <p:cNvPr id="11" name="Content Placeholder 10">
            <a:extLst>
              <a:ext uri="{FF2B5EF4-FFF2-40B4-BE49-F238E27FC236}">
                <a16:creationId xmlns:a16="http://schemas.microsoft.com/office/drawing/2014/main" id="{FE5AC883-31BE-4CA8-8BEF-70A5D6C6090A}"/>
              </a:ext>
            </a:extLst>
          </p:cNvPr>
          <p:cNvGraphicFramePr>
            <a:graphicFrameLocks noGrp="1"/>
          </p:cNvGraphicFramePr>
          <p:nvPr>
            <p:ph idx="1"/>
            <p:extLst>
              <p:ext uri="{D42A27DB-BD31-4B8C-83A1-F6EECF244321}">
                <p14:modId xmlns:p14="http://schemas.microsoft.com/office/powerpoint/2010/main" val="1796861643"/>
              </p:ext>
            </p:extLst>
          </p:nvPr>
        </p:nvGraphicFramePr>
        <p:xfrm>
          <a:off x="657225" y="2361056"/>
          <a:ext cx="3305175" cy="364921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927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9CF029-8513-4A10-BAD4-DB5587EDECEF}"/>
              </a:ext>
            </a:extLst>
          </p:cNvPr>
          <p:cNvSpPr>
            <a:spLocks noGrp="1"/>
          </p:cNvSpPr>
          <p:nvPr>
            <p:ph type="title"/>
          </p:nvPr>
        </p:nvSpPr>
        <p:spPr/>
        <p:txBody>
          <a:bodyPr anchor="ctr">
            <a:normAutofit fontScale="90000"/>
          </a:bodyPr>
          <a:lstStyle/>
          <a:p>
            <a:pPr>
              <a:lnSpc>
                <a:spcPct val="90000"/>
              </a:lnSpc>
            </a:pPr>
            <a:br>
              <a:rPr lang="en-US" sz="2200" dirty="0">
                <a:solidFill>
                  <a:srgbClr val="FFFEFF"/>
                </a:solidFill>
              </a:rPr>
            </a:br>
            <a:r>
              <a:rPr lang="en-US" sz="2200" dirty="0">
                <a:solidFill>
                  <a:srgbClr val="FFFEFF"/>
                </a:solidFill>
              </a:rPr>
              <a:t>Leadership Training</a:t>
            </a:r>
            <a:br>
              <a:rPr lang="en-US" sz="2200" dirty="0">
                <a:solidFill>
                  <a:srgbClr val="FFFEFF"/>
                </a:solidFill>
              </a:rPr>
            </a:br>
            <a:endParaRPr lang="en-US" sz="2200" dirty="0">
              <a:solidFill>
                <a:srgbClr val="FFFEFF"/>
              </a:solidFill>
            </a:endParaRPr>
          </a:p>
        </p:txBody>
      </p:sp>
      <p:graphicFrame>
        <p:nvGraphicFramePr>
          <p:cNvPr id="6" name="Content Placeholder 5">
            <a:extLst>
              <a:ext uri="{FF2B5EF4-FFF2-40B4-BE49-F238E27FC236}">
                <a16:creationId xmlns:a16="http://schemas.microsoft.com/office/drawing/2014/main" id="{2476121C-279C-4EE2-BAB8-67AC95680701}"/>
              </a:ext>
            </a:extLst>
          </p:cNvPr>
          <p:cNvGraphicFramePr>
            <a:graphicFrameLocks noGrp="1"/>
          </p:cNvGraphicFramePr>
          <p:nvPr>
            <p:ph sz="half" idx="1"/>
            <p:extLst>
              <p:ext uri="{D42A27DB-BD31-4B8C-83A1-F6EECF244321}">
                <p14:modId xmlns:p14="http://schemas.microsoft.com/office/powerpoint/2010/main" val="1167824599"/>
              </p:ext>
            </p:extLst>
          </p:nvPr>
        </p:nvGraphicFramePr>
        <p:xfrm>
          <a:off x="581025" y="2227263"/>
          <a:ext cx="5422900" cy="3633787"/>
        </p:xfrm>
        <a:graphic>
          <a:graphicData uri="http://schemas.openxmlformats.org/drawingml/2006/chart">
            <c:chart xmlns:c="http://schemas.openxmlformats.org/drawingml/2006/chart" xmlns:r="http://schemas.openxmlformats.org/officeDocument/2006/relationships" r:id="rId2"/>
          </a:graphicData>
        </a:graphic>
      </p:graphicFrame>
      <p:sp>
        <p:nvSpPr>
          <p:cNvPr id="7" name="Content Placeholder 6">
            <a:extLst>
              <a:ext uri="{FF2B5EF4-FFF2-40B4-BE49-F238E27FC236}">
                <a16:creationId xmlns:a16="http://schemas.microsoft.com/office/drawing/2014/main" id="{6C5FC24B-9A38-4E81-B5AE-62AFFA4DBEBB}"/>
              </a:ext>
            </a:extLst>
          </p:cNvPr>
          <p:cNvSpPr>
            <a:spLocks noGrp="1"/>
          </p:cNvSpPr>
          <p:nvPr>
            <p:ph sz="half" idx="2"/>
          </p:nvPr>
        </p:nvSpPr>
        <p:spPr>
          <a:xfrm>
            <a:off x="6188077" y="2253123"/>
            <a:ext cx="5422392" cy="3633047"/>
          </a:xfrm>
        </p:spPr>
        <p:txBody>
          <a:bodyPr/>
          <a:lstStyle/>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Gender Equality</a:t>
            </a:r>
          </a:p>
          <a:p>
            <a:pPr marL="0" indent="0">
              <a:buNone/>
            </a:pPr>
            <a:r>
              <a:rPr lang="en-US" dirty="0">
                <a:solidFill>
                  <a:schemeClr val="tx1"/>
                </a:solidFill>
              </a:rPr>
              <a:t>On an institutional level:  Concerns of women and men are considered, leading to better-informed policies and decision-making and improved organizational practices.</a:t>
            </a:r>
          </a:p>
          <a:p>
            <a:pPr marL="0" indent="0">
              <a:buNone/>
            </a:pPr>
            <a:r>
              <a:rPr lang="en-US" b="1" dirty="0"/>
              <a:t>European Institute for Gender Equality</a:t>
            </a:r>
          </a:p>
          <a:p>
            <a:pPr marL="0" indent="0">
              <a:buNone/>
            </a:pPr>
            <a:r>
              <a:rPr lang="en-US" sz="1200" dirty="0">
                <a:hlinkClick r:id="rId3"/>
              </a:rPr>
              <a:t>https://eige.europa.eu/gender-mainstreaming/toolkits/gender-equality-training/what-gender-equality-training-get</a:t>
            </a:r>
            <a:endParaRPr lang="en-US" sz="1200" dirty="0"/>
          </a:p>
          <a:p>
            <a:pPr marL="0" indent="0">
              <a:buNone/>
            </a:pPr>
            <a:endParaRPr lang="en-US" b="1" dirty="0"/>
          </a:p>
          <a:p>
            <a:pPr marL="0" indent="0">
              <a:buNone/>
            </a:pPr>
            <a:endParaRPr lang="en-US" dirty="0">
              <a:solidFill>
                <a:schemeClr val="tx1"/>
              </a:solidFill>
            </a:endParaRPr>
          </a:p>
        </p:txBody>
      </p:sp>
      <p:sp>
        <p:nvSpPr>
          <p:cNvPr id="3" name="Slide Number Placeholder 2">
            <a:extLst>
              <a:ext uri="{FF2B5EF4-FFF2-40B4-BE49-F238E27FC236}">
                <a16:creationId xmlns:a16="http://schemas.microsoft.com/office/drawing/2014/main" id="{94066D6B-D01D-4CB9-B4D3-B94555917097}"/>
              </a:ext>
            </a:extLst>
          </p:cNvPr>
          <p:cNvSpPr>
            <a:spLocks noGrp="1"/>
          </p:cNvSpPr>
          <p:nvPr>
            <p:ph type="sldNum" sz="quarter" idx="12"/>
          </p:nvPr>
        </p:nvSpPr>
        <p:spPr/>
        <p:txBody>
          <a:bodyPr>
            <a:normAutofit/>
          </a:bodyPr>
          <a:lstStyle/>
          <a:p>
            <a:pPr>
              <a:spcAft>
                <a:spcPts val="600"/>
              </a:spcAft>
            </a:pPr>
            <a:fld id="{6D22F896-40B5-4ADD-8801-0D06FADFA095}" type="slidenum">
              <a:rPr lang="en-US" sz="900">
                <a:solidFill>
                  <a:schemeClr val="accent1">
                    <a:lumMod val="75000"/>
                    <a:lumOff val="25000"/>
                  </a:schemeClr>
                </a:solidFill>
              </a:rPr>
              <a:pPr>
                <a:spcAft>
                  <a:spcPts val="600"/>
                </a:spcAft>
              </a:pPr>
              <a:t>12</a:t>
            </a:fld>
            <a:endParaRPr lang="en-US" sz="900">
              <a:solidFill>
                <a:schemeClr val="accent1">
                  <a:lumMod val="75000"/>
                  <a:lumOff val="25000"/>
                </a:schemeClr>
              </a:solidFill>
            </a:endParaRPr>
          </a:p>
        </p:txBody>
      </p:sp>
    </p:spTree>
    <p:extLst>
      <p:ext uri="{BB962C8B-B14F-4D97-AF65-F5344CB8AC3E}">
        <p14:creationId xmlns:p14="http://schemas.microsoft.com/office/powerpoint/2010/main" val="2137657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2963C-13C4-4211-9D03-2A03B8953623}"/>
              </a:ext>
            </a:extLst>
          </p:cNvPr>
          <p:cNvSpPr>
            <a:spLocks noGrp="1"/>
          </p:cNvSpPr>
          <p:nvPr>
            <p:ph type="title"/>
          </p:nvPr>
        </p:nvSpPr>
        <p:spPr/>
        <p:txBody>
          <a:bodyPr>
            <a:normAutofit/>
          </a:bodyPr>
          <a:lstStyle/>
          <a:p>
            <a:r>
              <a:rPr lang="en-US" sz="2000" dirty="0"/>
              <a:t>Does your agency provide staff with specific training regarding how to work with inmates who are mentally ill?</a:t>
            </a:r>
          </a:p>
        </p:txBody>
      </p:sp>
      <p:graphicFrame>
        <p:nvGraphicFramePr>
          <p:cNvPr id="7" name="Content Placeholder 6">
            <a:extLst>
              <a:ext uri="{FF2B5EF4-FFF2-40B4-BE49-F238E27FC236}">
                <a16:creationId xmlns:a16="http://schemas.microsoft.com/office/drawing/2014/main" id="{C067F03F-3A2F-4F20-A8EC-93E62AFEE11D}"/>
              </a:ext>
            </a:extLst>
          </p:cNvPr>
          <p:cNvGraphicFramePr>
            <a:graphicFrameLocks noGrp="1"/>
          </p:cNvGraphicFramePr>
          <p:nvPr>
            <p:ph sz="half" idx="1"/>
            <p:extLst>
              <p:ext uri="{D42A27DB-BD31-4B8C-83A1-F6EECF244321}">
                <p14:modId xmlns:p14="http://schemas.microsoft.com/office/powerpoint/2010/main" val="887808231"/>
              </p:ext>
            </p:extLst>
          </p:nvPr>
        </p:nvGraphicFramePr>
        <p:xfrm>
          <a:off x="581025" y="2227263"/>
          <a:ext cx="5422900" cy="3633787"/>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5DA63DF4-0301-4C17-9587-5BF4CD341849}"/>
              </a:ext>
            </a:extLst>
          </p:cNvPr>
          <p:cNvSpPr>
            <a:spLocks noGrp="1"/>
          </p:cNvSpPr>
          <p:nvPr>
            <p:ph sz="half" idx="2"/>
          </p:nvPr>
        </p:nvSpPr>
        <p:spPr/>
        <p:txBody>
          <a:bodyPr/>
          <a:lstStyle/>
          <a:p>
            <a:pPr marL="0" indent="0">
              <a:buNone/>
            </a:pPr>
            <a:endParaRPr lang="en-US" dirty="0">
              <a:solidFill>
                <a:schemeClr val="tx1"/>
              </a:solidFill>
            </a:endParaRPr>
          </a:p>
          <a:p>
            <a:pPr marL="0" indent="0">
              <a:buNone/>
            </a:pPr>
            <a:endParaRPr lang="en-US" dirty="0">
              <a:solidFill>
                <a:schemeClr val="tx1"/>
              </a:solidFill>
            </a:endParaRPr>
          </a:p>
          <a:p>
            <a:pPr marL="0" indent="0">
              <a:buNone/>
            </a:pPr>
            <a:r>
              <a:rPr lang="en-US" dirty="0">
                <a:solidFill>
                  <a:schemeClr val="tx1"/>
                </a:solidFill>
              </a:rPr>
              <a:t>Although there do not appear to be sex differences in the overall prevalence of mental and behavioral disorders, there are significant differences in the patterns and symptoms of the disorders (World Health Organization, 2002). </a:t>
            </a:r>
          </a:p>
          <a:p>
            <a:pPr marL="0" indent="0">
              <a:buNone/>
            </a:pPr>
            <a:r>
              <a:rPr lang="en-US" sz="1200" dirty="0">
                <a:hlinkClick r:id="rId3"/>
              </a:rPr>
              <a:t>https://www.who.int/mental_health/prevention/genderwomen/en/</a:t>
            </a:r>
            <a:endParaRPr lang="en-US" sz="1200"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D1AB10D9-2644-429F-8044-E0481BA154D5}"/>
              </a:ext>
            </a:extLst>
          </p:cNvPr>
          <p:cNvSpPr>
            <a:spLocks noGrp="1"/>
          </p:cNvSpPr>
          <p:nvPr>
            <p:ph type="sldNum" sz="quarter" idx="12"/>
          </p:nvPr>
        </p:nvSpPr>
        <p:spPr/>
        <p:txBody>
          <a:bodyPr>
            <a:normAutofit/>
          </a:bodyPr>
          <a:lstStyle/>
          <a:p>
            <a:pPr>
              <a:spcAft>
                <a:spcPts val="600"/>
              </a:spcAft>
            </a:pPr>
            <a:fld id="{6D22F896-40B5-4ADD-8801-0D06FADFA095}" type="slidenum">
              <a:rPr lang="en-US" sz="900" smtClean="0"/>
              <a:pPr>
                <a:spcAft>
                  <a:spcPts val="600"/>
                </a:spcAft>
              </a:pPr>
              <a:t>13</a:t>
            </a:fld>
            <a:endParaRPr lang="en-US" sz="900"/>
          </a:p>
        </p:txBody>
      </p:sp>
    </p:spTree>
    <p:extLst>
      <p:ext uri="{BB962C8B-B14F-4D97-AF65-F5344CB8AC3E}">
        <p14:creationId xmlns:p14="http://schemas.microsoft.com/office/powerpoint/2010/main" val="433789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587D26DA-9773-4A0E-B213-DDF20A1F1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A07DDC7-36F0-441B-8663-A65EAA78A7EA}"/>
              </a:ext>
            </a:extLst>
          </p:cNvPr>
          <p:cNvPicPr>
            <a:picLocks noChangeAspect="1"/>
          </p:cNvPicPr>
          <p:nvPr/>
        </p:nvPicPr>
        <p:blipFill>
          <a:blip r:embed="rId3"/>
          <a:stretch>
            <a:fillRect/>
          </a:stretch>
        </p:blipFill>
        <p:spPr>
          <a:xfrm>
            <a:off x="815369" y="643466"/>
            <a:ext cx="10561262" cy="5571067"/>
          </a:xfrm>
          <a:prstGeom prst="rect">
            <a:avLst/>
          </a:prstGeom>
        </p:spPr>
      </p:pic>
      <p:sp>
        <p:nvSpPr>
          <p:cNvPr id="2" name="Slide Number Placeholder 1">
            <a:extLst>
              <a:ext uri="{FF2B5EF4-FFF2-40B4-BE49-F238E27FC236}">
                <a16:creationId xmlns:a16="http://schemas.microsoft.com/office/drawing/2014/main" id="{3171B2A0-216A-4F71-9120-B7CED8DD12D6}"/>
              </a:ext>
            </a:extLst>
          </p:cNvPr>
          <p:cNvSpPr>
            <a:spLocks noGrp="1"/>
          </p:cNvSpPr>
          <p:nvPr>
            <p:ph type="sldNum" sz="quarter" idx="12"/>
          </p:nvPr>
        </p:nvSpPr>
        <p:spPr>
          <a:xfrm>
            <a:off x="10558300" y="6380325"/>
            <a:ext cx="1052510" cy="365125"/>
          </a:xfrm>
        </p:spPr>
        <p:txBody>
          <a:bodyPr>
            <a:normAutofit/>
          </a:bodyPr>
          <a:lstStyle/>
          <a:p>
            <a:pPr>
              <a:spcAft>
                <a:spcPts val="600"/>
              </a:spcAft>
            </a:pPr>
            <a:fld id="{6D22F896-40B5-4ADD-8801-0D06FADFA095}" type="slidenum">
              <a:rPr lang="en-US" sz="900" smtClean="0"/>
              <a:pPr>
                <a:spcAft>
                  <a:spcPts val="600"/>
                </a:spcAft>
              </a:pPr>
              <a:t>14</a:t>
            </a:fld>
            <a:endParaRPr lang="en-US" sz="900"/>
          </a:p>
        </p:txBody>
      </p:sp>
      <p:sp>
        <p:nvSpPr>
          <p:cNvPr id="22" name="TextBox 21">
            <a:extLst>
              <a:ext uri="{FF2B5EF4-FFF2-40B4-BE49-F238E27FC236}">
                <a16:creationId xmlns:a16="http://schemas.microsoft.com/office/drawing/2014/main" id="{A956134F-9A19-4FA3-A081-592F989C78BB}"/>
              </a:ext>
            </a:extLst>
          </p:cNvPr>
          <p:cNvSpPr txBox="1"/>
          <p:nvPr/>
        </p:nvSpPr>
        <p:spPr>
          <a:xfrm>
            <a:off x="815369" y="6089515"/>
            <a:ext cx="13733007" cy="276999"/>
          </a:xfrm>
          <a:prstGeom prst="rect">
            <a:avLst/>
          </a:prstGeom>
          <a:noFill/>
        </p:spPr>
        <p:txBody>
          <a:bodyPr wrap="square" rtlCol="0">
            <a:spAutoFit/>
          </a:bodyPr>
          <a:lstStyle/>
          <a:p>
            <a:r>
              <a:rPr lang="en-US" sz="1200" dirty="0">
                <a:hlinkClick r:id="rId4"/>
              </a:rPr>
              <a:t>https://www.psychiatry.org/psychiatrists/cultural-competency/education/mental-health-facts</a:t>
            </a:r>
            <a:endParaRPr lang="en-US" sz="1200" dirty="0"/>
          </a:p>
        </p:txBody>
      </p:sp>
    </p:spTree>
    <p:extLst>
      <p:ext uri="{BB962C8B-B14F-4D97-AF65-F5344CB8AC3E}">
        <p14:creationId xmlns:p14="http://schemas.microsoft.com/office/powerpoint/2010/main" val="4003153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5500322B-348A-447E-9EDE-F62BE0214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47D7F2CD-61BA-44D4-9EFE-BDB6251B9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84446"/>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46">
            <a:extLst>
              <a:ext uri="{FF2B5EF4-FFF2-40B4-BE49-F238E27FC236}">
                <a16:creationId xmlns:a16="http://schemas.microsoft.com/office/drawing/2014/main" id="{1A4D29FE-82EE-4B13-9579-D7C4C6A57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84446"/>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48">
            <a:extLst>
              <a:ext uri="{FF2B5EF4-FFF2-40B4-BE49-F238E27FC236}">
                <a16:creationId xmlns:a16="http://schemas.microsoft.com/office/drawing/2014/main" id="{BE572923-ACB2-4D27-B761-C743032DB9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80889"/>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50">
            <a:extLst>
              <a:ext uri="{FF2B5EF4-FFF2-40B4-BE49-F238E27FC236}">
                <a16:creationId xmlns:a16="http://schemas.microsoft.com/office/drawing/2014/main" id="{3FF3C7A1-4684-42A0-A44C-02A8481B8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4757866"/>
            <a:ext cx="11309338" cy="16566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0ABA69D-3036-4962-96D2-284581F1B222}"/>
              </a:ext>
            </a:extLst>
          </p:cNvPr>
          <p:cNvSpPr>
            <a:spLocks noGrp="1"/>
          </p:cNvSpPr>
          <p:nvPr>
            <p:ph type="title"/>
          </p:nvPr>
        </p:nvSpPr>
        <p:spPr>
          <a:xfrm>
            <a:off x="581192" y="4845617"/>
            <a:ext cx="11029616" cy="1013800"/>
          </a:xfrm>
        </p:spPr>
        <p:txBody>
          <a:bodyPr>
            <a:normAutofit/>
          </a:bodyPr>
          <a:lstStyle/>
          <a:p>
            <a:r>
              <a:rPr lang="en-US" sz="2800" dirty="0">
                <a:solidFill>
                  <a:srgbClr val="FFFEFF"/>
                </a:solidFill>
              </a:rPr>
              <a:t>Training Topics mentioned in Unique comments</a:t>
            </a:r>
          </a:p>
        </p:txBody>
      </p:sp>
      <p:graphicFrame>
        <p:nvGraphicFramePr>
          <p:cNvPr id="25" name="Content Placeholder 2">
            <a:extLst>
              <a:ext uri="{FF2B5EF4-FFF2-40B4-BE49-F238E27FC236}">
                <a16:creationId xmlns:a16="http://schemas.microsoft.com/office/drawing/2014/main" id="{19326932-7671-45AD-88BB-7F7544AE9A26}"/>
              </a:ext>
            </a:extLst>
          </p:cNvPr>
          <p:cNvGraphicFramePr>
            <a:graphicFrameLocks noGrp="1"/>
          </p:cNvGraphicFramePr>
          <p:nvPr>
            <p:ph idx="1"/>
            <p:extLst>
              <p:ext uri="{D42A27DB-BD31-4B8C-83A1-F6EECF244321}">
                <p14:modId xmlns:p14="http://schemas.microsoft.com/office/powerpoint/2010/main" val="3673763424"/>
              </p:ext>
            </p:extLst>
          </p:nvPr>
        </p:nvGraphicFramePr>
        <p:xfrm>
          <a:off x="581025" y="728488"/>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D4FA96D8-7F39-44F2-B330-329B6EAA5B24}"/>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4258594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 name="Rectangle 15">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7">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85FF6B-D6A0-4763-BEF3-338924DA28E4}"/>
              </a:ext>
            </a:extLst>
          </p:cNvPr>
          <p:cNvSpPr>
            <a:spLocks noGrp="1"/>
          </p:cNvSpPr>
          <p:nvPr>
            <p:ph type="title"/>
          </p:nvPr>
        </p:nvSpPr>
        <p:spPr>
          <a:xfrm>
            <a:off x="7963094" y="1113764"/>
            <a:ext cx="3269749" cy="4624327"/>
          </a:xfrm>
        </p:spPr>
        <p:txBody>
          <a:bodyPr anchor="ctr">
            <a:normAutofit/>
          </a:bodyPr>
          <a:lstStyle/>
          <a:p>
            <a:r>
              <a:rPr lang="en-US" sz="3200">
                <a:solidFill>
                  <a:srgbClr val="FFFFFF"/>
                </a:solidFill>
              </a:rPr>
              <a:t>Cognitive Behavioral Therapy</a:t>
            </a:r>
            <a:br>
              <a:rPr lang="en-US" sz="3200">
                <a:solidFill>
                  <a:srgbClr val="FFFFFF"/>
                </a:solidFill>
              </a:rPr>
            </a:br>
            <a:endParaRPr lang="en-US" sz="3200">
              <a:solidFill>
                <a:srgbClr val="FFFFFF"/>
              </a:solidFill>
            </a:endParaRPr>
          </a:p>
        </p:txBody>
      </p:sp>
      <p:sp>
        <p:nvSpPr>
          <p:cNvPr id="3" name="Content Placeholder 2">
            <a:extLst>
              <a:ext uri="{FF2B5EF4-FFF2-40B4-BE49-F238E27FC236}">
                <a16:creationId xmlns:a16="http://schemas.microsoft.com/office/drawing/2014/main" id="{9E08FE87-4A13-4FC9-A3E0-B580E63F2324}"/>
              </a:ext>
            </a:extLst>
          </p:cNvPr>
          <p:cNvSpPr>
            <a:spLocks noGrp="1"/>
          </p:cNvSpPr>
          <p:nvPr>
            <p:ph idx="1"/>
          </p:nvPr>
        </p:nvSpPr>
        <p:spPr>
          <a:xfrm>
            <a:off x="927916" y="1113764"/>
            <a:ext cx="6108179" cy="4624327"/>
          </a:xfrm>
        </p:spPr>
        <p:txBody>
          <a:bodyPr anchor="ctr">
            <a:normAutofit/>
          </a:bodyPr>
          <a:lstStyle/>
          <a:p>
            <a:pPr>
              <a:lnSpc>
                <a:spcPct val="90000"/>
              </a:lnSpc>
            </a:pPr>
            <a:endParaRPr lang="en-US" sz="1700"/>
          </a:p>
          <a:p>
            <a:pPr marL="0" indent="0">
              <a:lnSpc>
                <a:spcPct val="90000"/>
              </a:lnSpc>
              <a:buNone/>
            </a:pPr>
            <a:r>
              <a:rPr lang="en-US" sz="1700"/>
              <a:t>Cognitive behavioral therapy (CBT) is a problem-focused, therapeutic approach that attempts to help people identify and change dysfunctional beliefs, thoughts, and patterns of behavior that contribute to their problem behaviors (Lipsey, Landenberger, and Wilson 2007).</a:t>
            </a:r>
          </a:p>
          <a:p>
            <a:pPr marL="0" indent="0">
              <a:lnSpc>
                <a:spcPct val="90000"/>
              </a:lnSpc>
              <a:buNone/>
            </a:pPr>
            <a:r>
              <a:rPr lang="en-US" sz="1700"/>
              <a:t>Cost Benefit Analysis was conducted by Aos and Drake (2013) who estimated that cost for each participant is  approximately $419. </a:t>
            </a:r>
          </a:p>
          <a:p>
            <a:pPr marL="0" indent="0">
              <a:lnSpc>
                <a:spcPct val="90000"/>
              </a:lnSpc>
              <a:buNone/>
            </a:pPr>
            <a:r>
              <a:rPr lang="en-US" sz="1700"/>
              <a:t>Due to reductions in crimes committed by adult offenders, CBT has a benefit-to-cost ratio of $24.72; that is, for one dollar spent on CBT programming, there is a benefit of $24.72 (Aos &amp; Drake, 2013).</a:t>
            </a:r>
          </a:p>
          <a:p>
            <a:pPr>
              <a:lnSpc>
                <a:spcPct val="90000"/>
              </a:lnSpc>
            </a:pPr>
            <a:endParaRPr lang="en-US" sz="1700"/>
          </a:p>
          <a:p>
            <a:pPr marL="0" indent="0">
              <a:lnSpc>
                <a:spcPct val="90000"/>
              </a:lnSpc>
              <a:buNone/>
            </a:pPr>
            <a:r>
              <a:rPr lang="en-US" sz="1700"/>
              <a:t> </a:t>
            </a:r>
            <a:r>
              <a:rPr lang="en-US" sz="1700" b="1"/>
              <a:t>National Institute of Justice</a:t>
            </a:r>
            <a:br>
              <a:rPr lang="en-US" sz="1700" b="1"/>
            </a:br>
            <a:r>
              <a:rPr lang="en-US" sz="1700" b="1"/>
              <a:t> </a:t>
            </a:r>
            <a:r>
              <a:rPr lang="en-US" sz="1700" u="sng">
                <a:hlinkClick r:id="rId3">
                  <a:extLst>
                    <a:ext uri="{A12FA001-AC4F-418D-AE19-62706E023703}">
                      <ahyp:hlinkClr xmlns:ahyp="http://schemas.microsoft.com/office/drawing/2018/hyperlinkcolor" val="tx"/>
                    </a:ext>
                  </a:extLst>
                </a:hlinkClick>
              </a:rPr>
              <a:t>https://www.crimesolutions.gov/practicedetails.aspx?id=57</a:t>
            </a:r>
            <a:br>
              <a:rPr lang="en-US" sz="1700"/>
            </a:br>
            <a:endParaRPr lang="en-US" sz="1700"/>
          </a:p>
          <a:p>
            <a:pPr marL="0" indent="0">
              <a:lnSpc>
                <a:spcPct val="90000"/>
              </a:lnSpc>
              <a:buNone/>
            </a:pPr>
            <a:endParaRPr lang="en-US" sz="1700"/>
          </a:p>
        </p:txBody>
      </p:sp>
      <p:sp>
        <p:nvSpPr>
          <p:cNvPr id="4" name="Slide Number Placeholder 3">
            <a:extLst>
              <a:ext uri="{FF2B5EF4-FFF2-40B4-BE49-F238E27FC236}">
                <a16:creationId xmlns:a16="http://schemas.microsoft.com/office/drawing/2014/main" id="{FBDCC471-D88A-41FC-9FD9-64707450E853}"/>
              </a:ext>
            </a:extLst>
          </p:cNvPr>
          <p:cNvSpPr>
            <a:spLocks noGrp="1"/>
          </p:cNvSpPr>
          <p:nvPr>
            <p:ph type="sldNum" sz="quarter" idx="12"/>
          </p:nvPr>
        </p:nvSpPr>
        <p:spPr>
          <a:xfrm>
            <a:off x="10558300" y="6370503"/>
            <a:ext cx="1052508" cy="365125"/>
          </a:xfrm>
        </p:spPr>
        <p:txBody>
          <a:bodyPr>
            <a:normAutofit/>
          </a:bodyPr>
          <a:lstStyle/>
          <a:p>
            <a:pPr>
              <a:spcAft>
                <a:spcPts val="600"/>
              </a:spcAft>
            </a:pPr>
            <a:fld id="{6D22F896-40B5-4ADD-8801-0D06FADFA095}" type="slidenum">
              <a:rPr lang="en-US" sz="900"/>
              <a:pPr>
                <a:spcAft>
                  <a:spcPts val="600"/>
                </a:spcAft>
              </a:pPr>
              <a:t>16</a:t>
            </a:fld>
            <a:endParaRPr lang="en-US" sz="900"/>
          </a:p>
        </p:txBody>
      </p:sp>
    </p:spTree>
    <p:extLst>
      <p:ext uri="{BB962C8B-B14F-4D97-AF65-F5344CB8AC3E}">
        <p14:creationId xmlns:p14="http://schemas.microsoft.com/office/powerpoint/2010/main" val="2396175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E8396-63F6-44A4-8A51-858E47943FB0}"/>
              </a:ext>
            </a:extLst>
          </p:cNvPr>
          <p:cNvSpPr>
            <a:spLocks noGrp="1"/>
          </p:cNvSpPr>
          <p:nvPr>
            <p:ph type="title"/>
          </p:nvPr>
        </p:nvSpPr>
        <p:spPr>
          <a:xfrm>
            <a:off x="959157" y="1113764"/>
            <a:ext cx="3269749" cy="4624327"/>
          </a:xfrm>
        </p:spPr>
        <p:txBody>
          <a:bodyPr vert="horz" lIns="91440" tIns="45720" rIns="91440" bIns="45720" rtlCol="0" anchor="ctr">
            <a:normAutofit/>
          </a:bodyPr>
          <a:lstStyle/>
          <a:p>
            <a:r>
              <a:rPr lang="en-US" sz="3200" b="0" kern="1200" cap="all">
                <a:solidFill>
                  <a:srgbClr val="FFFFFF"/>
                </a:solidFill>
                <a:latin typeface="+mj-lt"/>
                <a:ea typeface="+mj-ea"/>
                <a:cs typeface="+mj-cs"/>
              </a:rPr>
              <a:t>What is the most pressing training issue?</a:t>
            </a:r>
          </a:p>
        </p:txBody>
      </p:sp>
      <p:sp>
        <p:nvSpPr>
          <p:cNvPr id="3" name="Content Placeholder 2">
            <a:extLst>
              <a:ext uri="{FF2B5EF4-FFF2-40B4-BE49-F238E27FC236}">
                <a16:creationId xmlns:a16="http://schemas.microsoft.com/office/drawing/2014/main" id="{FD4A73AC-9795-486C-94EE-584DC98AF6E5}"/>
              </a:ext>
            </a:extLst>
          </p:cNvPr>
          <p:cNvSpPr>
            <a:spLocks noGrp="1"/>
          </p:cNvSpPr>
          <p:nvPr>
            <p:ph idx="1"/>
          </p:nvPr>
        </p:nvSpPr>
        <p:spPr>
          <a:xfrm>
            <a:off x="5155905" y="1113764"/>
            <a:ext cx="6108179" cy="4624327"/>
          </a:xfrm>
        </p:spPr>
        <p:txBody>
          <a:bodyPr vert="horz" lIns="91440" tIns="45720" rIns="91440" bIns="45720" rtlCol="0" anchor="ctr">
            <a:normAutofit/>
          </a:bodyPr>
          <a:lstStyle/>
          <a:p>
            <a:pPr marL="0" indent="0" algn="ctr">
              <a:buNone/>
            </a:pPr>
            <a:r>
              <a:rPr lang="en-US" sz="3200" kern="1200" cap="all" dirty="0">
                <a:latin typeface="+mn-lt"/>
                <a:ea typeface="+mn-ea"/>
                <a:cs typeface="+mn-cs"/>
              </a:rPr>
              <a:t>“Male Staff trained in how to work with and Empower Women”</a:t>
            </a:r>
          </a:p>
        </p:txBody>
      </p:sp>
      <p:sp>
        <p:nvSpPr>
          <p:cNvPr id="4" name="Slide Number Placeholder 3">
            <a:extLst>
              <a:ext uri="{FF2B5EF4-FFF2-40B4-BE49-F238E27FC236}">
                <a16:creationId xmlns:a16="http://schemas.microsoft.com/office/drawing/2014/main" id="{7B25DF2A-CB40-40EC-9423-9F9792E116C1}"/>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4211478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33">
            <a:extLst>
              <a:ext uri="{FF2B5EF4-FFF2-40B4-BE49-F238E27FC236}">
                <a16:creationId xmlns:a16="http://schemas.microsoft.com/office/drawing/2014/main" id="{CC80D46F-EE5E-4AF1-A8B9-B9948FF66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35">
            <a:extLst>
              <a:ext uri="{FF2B5EF4-FFF2-40B4-BE49-F238E27FC236}">
                <a16:creationId xmlns:a16="http://schemas.microsoft.com/office/drawing/2014/main" id="{F6FF103D-65A5-496A-9B61-995A9F81E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2333108-4279-4412-B0BF-D0E28BA3EA76}"/>
              </a:ext>
            </a:extLst>
          </p:cNvPr>
          <p:cNvSpPr>
            <a:spLocks noGrp="1"/>
          </p:cNvSpPr>
          <p:nvPr>
            <p:ph type="title"/>
          </p:nvPr>
        </p:nvSpPr>
        <p:spPr>
          <a:xfrm>
            <a:off x="581193" y="1507414"/>
            <a:ext cx="5952037" cy="3703320"/>
          </a:xfrm>
        </p:spPr>
        <p:txBody>
          <a:bodyPr vert="horz" lIns="91440" tIns="45720" rIns="91440" bIns="45720" rtlCol="0" anchor="b">
            <a:normAutofit/>
          </a:bodyPr>
          <a:lstStyle/>
          <a:p>
            <a:r>
              <a:rPr lang="en-US" sz="4800" b="0" kern="1200" cap="all">
                <a:solidFill>
                  <a:schemeClr val="accent1"/>
                </a:solidFill>
                <a:latin typeface="+mj-lt"/>
                <a:ea typeface="+mj-ea"/>
                <a:cs typeface="+mj-cs"/>
              </a:rPr>
              <a:t>Recruitment and Retention</a:t>
            </a:r>
          </a:p>
        </p:txBody>
      </p:sp>
      <p:sp>
        <p:nvSpPr>
          <p:cNvPr id="38" name="Rectangle 37">
            <a:extLst>
              <a:ext uri="{FF2B5EF4-FFF2-40B4-BE49-F238E27FC236}">
                <a16:creationId xmlns:a16="http://schemas.microsoft.com/office/drawing/2014/main" id="{2DFDD496-1EBA-4A1D-A7EF-C3175608D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24130" y="3313354"/>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Slide Number Placeholder 1">
            <a:extLst>
              <a:ext uri="{FF2B5EF4-FFF2-40B4-BE49-F238E27FC236}">
                <a16:creationId xmlns:a16="http://schemas.microsoft.com/office/drawing/2014/main" id="{26397120-31BC-4CF3-8A4C-9AE5F2930524}"/>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148658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AB664A77-802B-41B8-922A-D7DC08AE8A63}"/>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Occupational Handbook – U.S. Dept. of Labor (2019)</a:t>
            </a:r>
            <a:br>
              <a:rPr lang="en-US" sz="3200">
                <a:solidFill>
                  <a:srgbClr val="FFFFFF"/>
                </a:solidFill>
              </a:rPr>
            </a:br>
            <a:endParaRPr lang="en-US" sz="3200">
              <a:solidFill>
                <a:srgbClr val="FFFFFF"/>
              </a:solidFill>
            </a:endParaRPr>
          </a:p>
        </p:txBody>
      </p:sp>
      <p:sp>
        <p:nvSpPr>
          <p:cNvPr id="6" name="Content Placeholder 5">
            <a:extLst>
              <a:ext uri="{FF2B5EF4-FFF2-40B4-BE49-F238E27FC236}">
                <a16:creationId xmlns:a16="http://schemas.microsoft.com/office/drawing/2014/main" id="{FD6FB5A8-827C-4630-A761-9CF30AB64461}"/>
              </a:ext>
            </a:extLst>
          </p:cNvPr>
          <p:cNvSpPr>
            <a:spLocks noGrp="1"/>
          </p:cNvSpPr>
          <p:nvPr>
            <p:ph idx="1"/>
          </p:nvPr>
        </p:nvSpPr>
        <p:spPr>
          <a:xfrm>
            <a:off x="5155905" y="1113764"/>
            <a:ext cx="6108179" cy="4624327"/>
          </a:xfrm>
        </p:spPr>
        <p:txBody>
          <a:bodyPr anchor="ctr">
            <a:normAutofit/>
          </a:bodyPr>
          <a:lstStyle/>
          <a:p>
            <a:pPr>
              <a:lnSpc>
                <a:spcPct val="90000"/>
              </a:lnSpc>
            </a:pPr>
            <a:r>
              <a:rPr lang="en-US" sz="1800" dirty="0"/>
              <a:t>Working in a correctional institution can be stressful and dangerous. </a:t>
            </a:r>
          </a:p>
          <a:p>
            <a:pPr>
              <a:lnSpc>
                <a:spcPct val="90000"/>
              </a:lnSpc>
            </a:pPr>
            <a:r>
              <a:rPr lang="en-US" sz="1800" dirty="0"/>
              <a:t>Correctional officers and jailers may become injured in confrontations with inmates, and they have one of the highest rates of injuries and illnesses of all occupations.</a:t>
            </a:r>
          </a:p>
          <a:p>
            <a:pPr>
              <a:lnSpc>
                <a:spcPct val="90000"/>
              </a:lnSpc>
            </a:pPr>
            <a:r>
              <a:rPr lang="en-US" sz="1800" dirty="0"/>
              <a:t>Correctional officers usually work full time on rotating shifts. </a:t>
            </a:r>
          </a:p>
          <a:p>
            <a:pPr>
              <a:lnSpc>
                <a:spcPct val="90000"/>
              </a:lnSpc>
            </a:pPr>
            <a:r>
              <a:rPr lang="en-US" sz="1800" dirty="0"/>
              <a:t>Because jail and prison security must be provided around the clock, officers work all hours of the day and night, including weekends and holidays. </a:t>
            </a:r>
          </a:p>
          <a:p>
            <a:pPr>
              <a:lnSpc>
                <a:spcPct val="90000"/>
              </a:lnSpc>
            </a:pPr>
            <a:r>
              <a:rPr lang="en-US" sz="1800" dirty="0"/>
              <a:t>Many officers are required to work overtime. </a:t>
            </a:r>
          </a:p>
          <a:p>
            <a:pPr marL="0" indent="0">
              <a:lnSpc>
                <a:spcPct val="90000"/>
              </a:lnSpc>
              <a:buNone/>
            </a:pPr>
            <a:endParaRPr lang="en-US" sz="1800" dirty="0"/>
          </a:p>
          <a:p>
            <a:pPr marL="324000" lvl="1" indent="0">
              <a:lnSpc>
                <a:spcPct val="90000"/>
              </a:lnSpc>
              <a:buNone/>
            </a:pPr>
            <a:r>
              <a:rPr lang="en-US" sz="1000" b="1" dirty="0"/>
              <a:t>Bureau of Labor Statistics, U.S. Department of Labor, </a:t>
            </a:r>
            <a:r>
              <a:rPr lang="en-US" sz="1000" b="1" i="1" dirty="0"/>
              <a:t>Occupational Outlook Handbook</a:t>
            </a:r>
            <a:r>
              <a:rPr lang="en-US" sz="1000" b="1" dirty="0"/>
              <a:t>, Correctional Officers and Bailiffs,  </a:t>
            </a:r>
            <a:r>
              <a:rPr lang="en-US" sz="1000" b="1" u="sng" dirty="0">
                <a:hlinkClick r:id="rId3"/>
              </a:rPr>
              <a:t>https://www.bls.gov/ooh/protective-service/correctional-officers.htm</a:t>
            </a:r>
            <a:r>
              <a:rPr lang="en-US" sz="1000" b="1" dirty="0"/>
              <a:t> </a:t>
            </a:r>
          </a:p>
          <a:p>
            <a:pPr marL="324000" lvl="1" indent="0">
              <a:lnSpc>
                <a:spcPct val="90000"/>
              </a:lnSpc>
              <a:buNone/>
            </a:pPr>
            <a:r>
              <a:rPr lang="en-US" sz="1000" dirty="0"/>
              <a:t>	</a:t>
            </a:r>
          </a:p>
        </p:txBody>
      </p:sp>
      <p:sp>
        <p:nvSpPr>
          <p:cNvPr id="4" name="Slide Number Placeholder 3">
            <a:extLst>
              <a:ext uri="{FF2B5EF4-FFF2-40B4-BE49-F238E27FC236}">
                <a16:creationId xmlns:a16="http://schemas.microsoft.com/office/drawing/2014/main" id="{288F64A3-BBF4-4D56-84FC-F2A31ED15A2F}"/>
              </a:ext>
            </a:extLst>
          </p:cNvPr>
          <p:cNvSpPr>
            <a:spLocks noGrp="1"/>
          </p:cNvSpPr>
          <p:nvPr>
            <p:ph type="sldNum" sz="quarter" idx="12"/>
          </p:nvPr>
        </p:nvSpPr>
        <p:spPr>
          <a:xfrm>
            <a:off x="10558300" y="6425344"/>
            <a:ext cx="1052508" cy="365125"/>
          </a:xfrm>
        </p:spPr>
        <p:txBody>
          <a:bodyPr>
            <a:normAutofit/>
          </a:bodyPr>
          <a:lstStyle/>
          <a:p>
            <a:pPr>
              <a:spcAft>
                <a:spcPts val="600"/>
              </a:spcAft>
            </a:pPr>
            <a:fld id="{6D22F896-40B5-4ADD-8801-0D06FADFA095}" type="slidenum">
              <a:rPr lang="en-US" sz="900">
                <a:solidFill>
                  <a:schemeClr val="tx1">
                    <a:lumMod val="75000"/>
                    <a:lumOff val="25000"/>
                  </a:schemeClr>
                </a:solidFill>
              </a:rPr>
              <a:pPr>
                <a:spcAft>
                  <a:spcPts val="600"/>
                </a:spcAft>
              </a:pPr>
              <a:t>19</a:t>
            </a:fld>
            <a:endParaRPr lang="en-US" sz="900">
              <a:solidFill>
                <a:schemeClr val="tx1">
                  <a:lumMod val="75000"/>
                  <a:lumOff val="25000"/>
                </a:schemeClr>
              </a:solidFill>
            </a:endParaRPr>
          </a:p>
        </p:txBody>
      </p:sp>
    </p:spTree>
    <p:extLst>
      <p:ext uri="{BB962C8B-B14F-4D97-AF65-F5344CB8AC3E}">
        <p14:creationId xmlns:p14="http://schemas.microsoft.com/office/powerpoint/2010/main" val="1342230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02F2F-E862-4AB8-BB2A-B437EEE9A31F}"/>
              </a:ext>
            </a:extLst>
          </p:cNvPr>
          <p:cNvSpPr>
            <a:spLocks noGrp="1"/>
          </p:cNvSpPr>
          <p:nvPr>
            <p:ph type="title"/>
          </p:nvPr>
        </p:nvSpPr>
        <p:spPr>
          <a:xfrm>
            <a:off x="581192" y="702156"/>
            <a:ext cx="11029616" cy="1013800"/>
          </a:xfrm>
        </p:spPr>
        <p:txBody>
          <a:bodyPr>
            <a:normAutofit/>
          </a:bodyPr>
          <a:lstStyle/>
          <a:p>
            <a:r>
              <a:rPr lang="en-US"/>
              <a:t>Who Are We</a:t>
            </a:r>
          </a:p>
        </p:txBody>
      </p:sp>
      <p:graphicFrame>
        <p:nvGraphicFramePr>
          <p:cNvPr id="5" name="Content Placeholder 2">
            <a:extLst>
              <a:ext uri="{FF2B5EF4-FFF2-40B4-BE49-F238E27FC236}">
                <a16:creationId xmlns:a16="http://schemas.microsoft.com/office/drawing/2014/main" id="{5459B83F-6089-4FED-B707-8CD1F0327E7F}"/>
              </a:ext>
            </a:extLst>
          </p:cNvPr>
          <p:cNvGraphicFramePr>
            <a:graphicFrameLocks noGrp="1"/>
          </p:cNvGraphicFramePr>
          <p:nvPr>
            <p:ph idx="1"/>
            <p:extLst>
              <p:ext uri="{D42A27DB-BD31-4B8C-83A1-F6EECF244321}">
                <p14:modId xmlns:p14="http://schemas.microsoft.com/office/powerpoint/2010/main" val="1830344291"/>
              </p:ext>
            </p:extLst>
          </p:nvPr>
        </p:nvGraphicFramePr>
        <p:xfrm>
          <a:off x="581192" y="2180496"/>
          <a:ext cx="7225075" cy="3678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FF2F6005-026F-4F3A-8EE4-00B7461E5F05}"/>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7352560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0EDA701-4C2B-4983-A61C-952E63C6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BD094A0-0F03-4392-AAF0-F48FBDB63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CA7202D-F93A-48D0-9F37-82152C493C3B}"/>
              </a:ext>
            </a:extLst>
          </p:cNvPr>
          <p:cNvSpPr>
            <a:spLocks noGrp="1"/>
          </p:cNvSpPr>
          <p:nvPr>
            <p:ph type="title"/>
          </p:nvPr>
        </p:nvSpPr>
        <p:spPr>
          <a:xfrm>
            <a:off x="8369643" y="1037967"/>
            <a:ext cx="3054091" cy="4709131"/>
          </a:xfrm>
        </p:spPr>
        <p:txBody>
          <a:bodyPr anchor="ctr">
            <a:normAutofit/>
          </a:bodyPr>
          <a:lstStyle/>
          <a:p>
            <a:r>
              <a:rPr lang="en-US" dirty="0">
                <a:solidFill>
                  <a:srgbClr val="FFFEFF"/>
                </a:solidFill>
                <a:latin typeface="Calibri" panose="020F0502020204030204" pitchFamily="34" charset="0"/>
                <a:cs typeface="Calibri" panose="020F0502020204030204" pitchFamily="34" charset="0"/>
              </a:rPr>
              <a:t>Recruitment: Does Your agency Struggle to recruit qualified female corrections personnel?</a:t>
            </a:r>
          </a:p>
        </p:txBody>
      </p:sp>
      <p:graphicFrame>
        <p:nvGraphicFramePr>
          <p:cNvPr id="6" name="Content Placeholder 5">
            <a:extLst>
              <a:ext uri="{FF2B5EF4-FFF2-40B4-BE49-F238E27FC236}">
                <a16:creationId xmlns:a16="http://schemas.microsoft.com/office/drawing/2014/main" id="{72279E51-CA50-4EB0-B8A2-96FBE07E1820}"/>
              </a:ext>
            </a:extLst>
          </p:cNvPr>
          <p:cNvGraphicFramePr>
            <a:graphicFrameLocks noGrp="1"/>
          </p:cNvGraphicFramePr>
          <p:nvPr>
            <p:ph idx="1"/>
            <p:extLst>
              <p:ext uri="{D42A27DB-BD31-4B8C-83A1-F6EECF244321}">
                <p14:modId xmlns:p14="http://schemas.microsoft.com/office/powerpoint/2010/main" val="3489663361"/>
              </p:ext>
            </p:extLst>
          </p:nvPr>
        </p:nvGraphicFramePr>
        <p:xfrm>
          <a:off x="486033" y="1037967"/>
          <a:ext cx="7012370" cy="470913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E4D4914E-3159-4442-965C-95FBD91408C5}"/>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7698686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0EDA701-4C2B-4983-A61C-952E63C6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BD094A0-0F03-4392-AAF0-F48FBDB63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CA7202D-F93A-48D0-9F37-82152C493C3B}"/>
              </a:ext>
            </a:extLst>
          </p:cNvPr>
          <p:cNvSpPr>
            <a:spLocks noGrp="1"/>
          </p:cNvSpPr>
          <p:nvPr>
            <p:ph type="title"/>
          </p:nvPr>
        </p:nvSpPr>
        <p:spPr>
          <a:xfrm>
            <a:off x="8369643" y="1037967"/>
            <a:ext cx="3054091" cy="4709131"/>
          </a:xfrm>
        </p:spPr>
        <p:txBody>
          <a:bodyPr anchor="ctr">
            <a:normAutofit/>
          </a:bodyPr>
          <a:lstStyle/>
          <a:p>
            <a:r>
              <a:rPr lang="en-US" dirty="0">
                <a:solidFill>
                  <a:srgbClr val="FFFEFF"/>
                </a:solidFill>
                <a:latin typeface="Calibri" panose="020F0502020204030204" pitchFamily="34" charset="0"/>
                <a:cs typeface="Calibri" panose="020F0502020204030204" pitchFamily="34" charset="0"/>
              </a:rPr>
              <a:t>Retention: Does Your agency Struggle to retain qualified female corrections personnel?</a:t>
            </a:r>
          </a:p>
        </p:txBody>
      </p:sp>
      <p:graphicFrame>
        <p:nvGraphicFramePr>
          <p:cNvPr id="6" name="Content Placeholder 5">
            <a:extLst>
              <a:ext uri="{FF2B5EF4-FFF2-40B4-BE49-F238E27FC236}">
                <a16:creationId xmlns:a16="http://schemas.microsoft.com/office/drawing/2014/main" id="{72279E51-CA50-4EB0-B8A2-96FBE07E1820}"/>
              </a:ext>
            </a:extLst>
          </p:cNvPr>
          <p:cNvGraphicFramePr>
            <a:graphicFrameLocks noGrp="1"/>
          </p:cNvGraphicFramePr>
          <p:nvPr>
            <p:ph idx="1"/>
            <p:extLst>
              <p:ext uri="{D42A27DB-BD31-4B8C-83A1-F6EECF244321}">
                <p14:modId xmlns:p14="http://schemas.microsoft.com/office/powerpoint/2010/main" val="2952648384"/>
              </p:ext>
            </p:extLst>
          </p:nvPr>
        </p:nvGraphicFramePr>
        <p:xfrm>
          <a:off x="486033" y="1037967"/>
          <a:ext cx="7012370" cy="470913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196C85BC-5A29-4F9E-A748-82C70DAE4A18}"/>
              </a:ext>
            </a:extLst>
          </p:cNvPr>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2933561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8C266B9D-DC87-430A-8D3A-2E83639A17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69282F36-261B-49B3-8CA9-FB857C475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5422"/>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B87215C3-3B83-4BE7-9213-26E084BD6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434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13A105D4-2907-419E-8223-4C266BA1E5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id="{1EEE7F17-8E08-4C69-8E22-661908E6DF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873675"/>
            <a:ext cx="11296733"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Slide Number Placeholder 2">
            <a:extLst>
              <a:ext uri="{FF2B5EF4-FFF2-40B4-BE49-F238E27FC236}">
                <a16:creationId xmlns:a16="http://schemas.microsoft.com/office/drawing/2014/main" id="{1B5A7B65-E24B-4698-82CD-E77B3C6C039C}"/>
              </a:ext>
            </a:extLst>
          </p:cNvPr>
          <p:cNvSpPr>
            <a:spLocks noGrp="1"/>
          </p:cNvSpPr>
          <p:nvPr>
            <p:ph type="sldNum" sz="quarter" idx="12"/>
          </p:nvPr>
        </p:nvSpPr>
        <p:spPr>
          <a:xfrm>
            <a:off x="10558300" y="5956137"/>
            <a:ext cx="1052510" cy="365125"/>
          </a:xfrm>
        </p:spPr>
        <p:txBody>
          <a:bodyPr>
            <a:normAutofit/>
          </a:bodyPr>
          <a:lstStyle/>
          <a:p>
            <a:pPr>
              <a:spcAft>
                <a:spcPts val="600"/>
              </a:spcAft>
            </a:pPr>
            <a:fld id="{6D22F896-40B5-4ADD-8801-0D06FADFA095}" type="slidenum">
              <a:rPr lang="en-US" sz="900"/>
              <a:pPr>
                <a:spcAft>
                  <a:spcPts val="600"/>
                </a:spcAft>
              </a:pPr>
              <a:t>22</a:t>
            </a:fld>
            <a:endParaRPr lang="en-US" sz="900"/>
          </a:p>
        </p:txBody>
      </p:sp>
      <p:sp>
        <p:nvSpPr>
          <p:cNvPr id="2" name="Title 1">
            <a:extLst>
              <a:ext uri="{FF2B5EF4-FFF2-40B4-BE49-F238E27FC236}">
                <a16:creationId xmlns:a16="http://schemas.microsoft.com/office/drawing/2014/main" id="{C375CC26-F5E5-47DB-A7A0-8E1C1E5DD05B}"/>
              </a:ext>
            </a:extLst>
          </p:cNvPr>
          <p:cNvSpPr>
            <a:spLocks noGrp="1"/>
          </p:cNvSpPr>
          <p:nvPr>
            <p:ph type="title" idx="4294967295"/>
          </p:nvPr>
        </p:nvSpPr>
        <p:spPr>
          <a:xfrm>
            <a:off x="0" y="4845050"/>
            <a:ext cx="11029950" cy="1014413"/>
          </a:xfrm>
        </p:spPr>
        <p:txBody>
          <a:bodyPr>
            <a:normAutofit/>
          </a:bodyPr>
          <a:lstStyle/>
          <a:p>
            <a:br>
              <a:rPr lang="en-US" sz="2800">
                <a:solidFill>
                  <a:srgbClr val="FFFEFF"/>
                </a:solidFill>
              </a:rPr>
            </a:br>
            <a:endParaRPr lang="en-US" sz="2800">
              <a:solidFill>
                <a:srgbClr val="FFFEFF"/>
              </a:solidFill>
            </a:endParaRPr>
          </a:p>
        </p:txBody>
      </p:sp>
      <p:graphicFrame>
        <p:nvGraphicFramePr>
          <p:cNvPr id="6" name="Content Placeholder 5">
            <a:extLst>
              <a:ext uri="{FF2B5EF4-FFF2-40B4-BE49-F238E27FC236}">
                <a16:creationId xmlns:a16="http://schemas.microsoft.com/office/drawing/2014/main" id="{A0E11BD8-9BF5-48B9-9A3C-33100A44F26E}"/>
              </a:ext>
            </a:extLst>
          </p:cNvPr>
          <p:cNvGraphicFramePr>
            <a:graphicFrameLocks noGrp="1"/>
          </p:cNvGraphicFramePr>
          <p:nvPr>
            <p:ph idx="4294967295"/>
            <p:extLst>
              <p:ext uri="{D42A27DB-BD31-4B8C-83A1-F6EECF244321}">
                <p14:modId xmlns:p14="http://schemas.microsoft.com/office/powerpoint/2010/main" val="2137755514"/>
              </p:ext>
            </p:extLst>
          </p:nvPr>
        </p:nvGraphicFramePr>
        <p:xfrm>
          <a:off x="446532" y="599724"/>
          <a:ext cx="11292143" cy="520032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9864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33">
            <a:extLst>
              <a:ext uri="{FF2B5EF4-FFF2-40B4-BE49-F238E27FC236}">
                <a16:creationId xmlns:a16="http://schemas.microsoft.com/office/drawing/2014/main" id="{CC80D46F-EE5E-4AF1-A8B9-B9948FF66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35">
            <a:extLst>
              <a:ext uri="{FF2B5EF4-FFF2-40B4-BE49-F238E27FC236}">
                <a16:creationId xmlns:a16="http://schemas.microsoft.com/office/drawing/2014/main" id="{F6FF103D-65A5-496A-9B61-995A9F81E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56FBE733-A4C5-4F22-B5F7-5ACDE5009DC8}"/>
              </a:ext>
            </a:extLst>
          </p:cNvPr>
          <p:cNvSpPr>
            <a:spLocks noGrp="1"/>
          </p:cNvSpPr>
          <p:nvPr>
            <p:ph type="title"/>
          </p:nvPr>
        </p:nvSpPr>
        <p:spPr>
          <a:xfrm>
            <a:off x="581193" y="1507414"/>
            <a:ext cx="5952037" cy="3703320"/>
          </a:xfrm>
        </p:spPr>
        <p:txBody>
          <a:bodyPr vert="horz" lIns="91440" tIns="45720" rIns="91440" bIns="45720" rtlCol="0" anchor="b">
            <a:normAutofit/>
          </a:bodyPr>
          <a:lstStyle/>
          <a:p>
            <a:r>
              <a:rPr lang="en-US" sz="3700" b="0" kern="1200" cap="all">
                <a:solidFill>
                  <a:schemeClr val="accent1"/>
                </a:solidFill>
                <a:latin typeface="+mj-lt"/>
                <a:ea typeface="+mj-ea"/>
                <a:cs typeface="+mj-cs"/>
              </a:rPr>
              <a:t>Secondary/Vicarious Trauma</a:t>
            </a:r>
          </a:p>
        </p:txBody>
      </p:sp>
      <p:sp>
        <p:nvSpPr>
          <p:cNvPr id="38" name="Rectangle 37">
            <a:extLst>
              <a:ext uri="{FF2B5EF4-FFF2-40B4-BE49-F238E27FC236}">
                <a16:creationId xmlns:a16="http://schemas.microsoft.com/office/drawing/2014/main" id="{2DFDD496-1EBA-4A1D-A7EF-C3175608D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24130" y="3313354"/>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Slide Number Placeholder 1">
            <a:extLst>
              <a:ext uri="{FF2B5EF4-FFF2-40B4-BE49-F238E27FC236}">
                <a16:creationId xmlns:a16="http://schemas.microsoft.com/office/drawing/2014/main" id="{882507DE-C178-4B26-88B1-0C5F30AE6B36}"/>
              </a:ext>
            </a:extLst>
          </p:cNvPr>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42850935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8904C4-BE5B-493E-97EE-8FF749E255B7}"/>
              </a:ext>
            </a:extLst>
          </p:cNvPr>
          <p:cNvSpPr>
            <a:spLocks noGrp="1"/>
          </p:cNvSpPr>
          <p:nvPr>
            <p:ph type="title"/>
          </p:nvPr>
        </p:nvSpPr>
        <p:spPr/>
        <p:txBody>
          <a:bodyPr>
            <a:normAutofit/>
          </a:bodyPr>
          <a:lstStyle/>
          <a:p>
            <a:r>
              <a:rPr lang="en-US" dirty="0"/>
              <a:t>What is vicarious trauma?</a:t>
            </a:r>
            <a:br>
              <a:rPr lang="en-US" dirty="0"/>
            </a:br>
            <a:r>
              <a:rPr lang="en-US" sz="1600" dirty="0">
                <a:hlinkClick r:id="rId2">
                  <a:extLst>
                    <a:ext uri="{A12FA001-AC4F-418D-AE19-62706E023703}">
                      <ahyp:hlinkClr xmlns:ahyp="http://schemas.microsoft.com/office/drawing/2018/hyperlinkcolor" val="tx"/>
                    </a:ext>
                  </a:extLst>
                </a:hlinkClick>
              </a:rPr>
              <a:t>https://vtt.ovc.ojp.gov/</a:t>
            </a:r>
            <a:endParaRPr lang="en-US" sz="1600" dirty="0"/>
          </a:p>
        </p:txBody>
      </p:sp>
      <p:sp>
        <p:nvSpPr>
          <p:cNvPr id="6" name="Content Placeholder 5">
            <a:extLst>
              <a:ext uri="{FF2B5EF4-FFF2-40B4-BE49-F238E27FC236}">
                <a16:creationId xmlns:a16="http://schemas.microsoft.com/office/drawing/2014/main" id="{DCE717C2-B7E1-4DD6-8361-1058ADFFF531}"/>
              </a:ext>
            </a:extLst>
          </p:cNvPr>
          <p:cNvSpPr>
            <a:spLocks noGrp="1"/>
          </p:cNvSpPr>
          <p:nvPr>
            <p:ph idx="1"/>
          </p:nvPr>
        </p:nvSpPr>
        <p:spPr/>
        <p:txBody>
          <a:bodyPr/>
          <a:lstStyle/>
          <a:p>
            <a:r>
              <a:rPr lang="en-US" b="1" dirty="0"/>
              <a:t>Vicarious trauma</a:t>
            </a:r>
            <a:r>
              <a:rPr lang="en-US" dirty="0"/>
              <a:t> is an occupational challenge for people working and volunteering in the fields of victim services, law enforcement, emergency medical services, fire services, and other allied professions, due to their continuous exposure to victims of trauma and violence. </a:t>
            </a:r>
          </a:p>
          <a:p>
            <a:r>
              <a:rPr lang="en-US" dirty="0"/>
              <a:t>This work-related trauma exposure can occur from such experiences as listening to individual clients recount their victimization; looking at videos of exploited children; reviewing case files; hearing about or responding to the aftermath of violence and other traumatic events day after day; and responding to mass violence incidents that have resulted in numerous injuries and deaths.</a:t>
            </a:r>
          </a:p>
          <a:p>
            <a:pPr marL="0" indent="0">
              <a:buNone/>
            </a:pPr>
            <a:r>
              <a:rPr lang="en-US" b="1" dirty="0"/>
              <a:t>	(Office for Victims of Crime, 2019)</a:t>
            </a:r>
            <a:endParaRPr lang="en-US" dirty="0"/>
          </a:p>
        </p:txBody>
      </p:sp>
      <p:sp>
        <p:nvSpPr>
          <p:cNvPr id="4" name="Slide Number Placeholder 3">
            <a:extLst>
              <a:ext uri="{FF2B5EF4-FFF2-40B4-BE49-F238E27FC236}">
                <a16:creationId xmlns:a16="http://schemas.microsoft.com/office/drawing/2014/main" id="{95D99910-8FB7-4313-B65C-2384BDEE475C}"/>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162009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0EDA701-4C2B-4983-A61C-952E63C6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BD094A0-0F03-4392-AAF0-F48FBDB63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0063881-0743-4DCC-A8D7-A6ECF1394018}"/>
              </a:ext>
            </a:extLst>
          </p:cNvPr>
          <p:cNvSpPr>
            <a:spLocks noGrp="1"/>
          </p:cNvSpPr>
          <p:nvPr>
            <p:ph type="title"/>
          </p:nvPr>
        </p:nvSpPr>
        <p:spPr>
          <a:xfrm>
            <a:off x="8369643" y="1037967"/>
            <a:ext cx="3054091" cy="4709131"/>
          </a:xfrm>
        </p:spPr>
        <p:txBody>
          <a:bodyPr anchor="ctr">
            <a:normAutofit/>
          </a:bodyPr>
          <a:lstStyle/>
          <a:p>
            <a:r>
              <a:rPr lang="en-US" dirty="0">
                <a:solidFill>
                  <a:srgbClr val="FFFEFF"/>
                </a:solidFill>
                <a:latin typeface="Calibri" panose="020F0502020204030204" pitchFamily="34" charset="0"/>
                <a:cs typeface="Calibri" panose="020F0502020204030204" pitchFamily="34" charset="0"/>
              </a:rPr>
              <a:t>Does your agency provide training</a:t>
            </a:r>
            <a:br>
              <a:rPr lang="en-US" dirty="0">
                <a:solidFill>
                  <a:srgbClr val="FFFEFF"/>
                </a:solidFill>
                <a:latin typeface="Calibri" panose="020F0502020204030204" pitchFamily="34" charset="0"/>
                <a:cs typeface="Calibri" panose="020F0502020204030204" pitchFamily="34" charset="0"/>
              </a:rPr>
            </a:br>
            <a:r>
              <a:rPr lang="en-US" dirty="0">
                <a:solidFill>
                  <a:srgbClr val="FFFEFF"/>
                </a:solidFill>
                <a:latin typeface="Calibri" panose="020F0502020204030204" pitchFamily="34" charset="0"/>
                <a:cs typeface="Calibri" panose="020F0502020204030204" pitchFamily="34" charset="0"/>
              </a:rPr>
              <a:t> to staff on trauma exposure and its effects on staff in the workplace?</a:t>
            </a:r>
            <a:endParaRPr lang="en-US" dirty="0">
              <a:solidFill>
                <a:srgbClr val="FFFEFF"/>
              </a:solidFill>
            </a:endParaRPr>
          </a:p>
        </p:txBody>
      </p:sp>
      <p:graphicFrame>
        <p:nvGraphicFramePr>
          <p:cNvPr id="6" name="Content Placeholder 5">
            <a:extLst>
              <a:ext uri="{FF2B5EF4-FFF2-40B4-BE49-F238E27FC236}">
                <a16:creationId xmlns:a16="http://schemas.microsoft.com/office/drawing/2014/main" id="{E0DE43ED-2384-41BB-B265-031EA00780AC}"/>
              </a:ext>
            </a:extLst>
          </p:cNvPr>
          <p:cNvGraphicFramePr>
            <a:graphicFrameLocks noGrp="1"/>
          </p:cNvGraphicFramePr>
          <p:nvPr>
            <p:ph idx="1"/>
            <p:extLst>
              <p:ext uri="{D42A27DB-BD31-4B8C-83A1-F6EECF244321}">
                <p14:modId xmlns:p14="http://schemas.microsoft.com/office/powerpoint/2010/main" val="3625542010"/>
              </p:ext>
            </p:extLst>
          </p:nvPr>
        </p:nvGraphicFramePr>
        <p:xfrm>
          <a:off x="486033" y="1037967"/>
          <a:ext cx="7012370" cy="4709131"/>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D819DAD9-4611-467D-8220-C8ACA09C4AC7}"/>
              </a:ext>
            </a:extLst>
          </p:cNvPr>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3749633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587D26DA-9773-4A0E-B213-DDF20A1F1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8F668BE-E2CD-4B7E-8BFE-1660455D6451}"/>
              </a:ext>
            </a:extLst>
          </p:cNvPr>
          <p:cNvPicPr>
            <a:picLocks noChangeAspect="1"/>
          </p:cNvPicPr>
          <p:nvPr/>
        </p:nvPicPr>
        <p:blipFill>
          <a:blip r:embed="rId3"/>
          <a:stretch>
            <a:fillRect/>
          </a:stretch>
        </p:blipFill>
        <p:spPr>
          <a:xfrm>
            <a:off x="2411728" y="643466"/>
            <a:ext cx="7368545" cy="5571067"/>
          </a:xfrm>
          <a:prstGeom prst="rect">
            <a:avLst/>
          </a:prstGeom>
        </p:spPr>
      </p:pic>
      <p:sp>
        <p:nvSpPr>
          <p:cNvPr id="4" name="Slide Number Placeholder 3">
            <a:extLst>
              <a:ext uri="{FF2B5EF4-FFF2-40B4-BE49-F238E27FC236}">
                <a16:creationId xmlns:a16="http://schemas.microsoft.com/office/drawing/2014/main" id="{B643BD57-3DDA-4C20-B0AD-B7D4069E9B55}"/>
              </a:ext>
            </a:extLst>
          </p:cNvPr>
          <p:cNvSpPr>
            <a:spLocks noGrp="1"/>
          </p:cNvSpPr>
          <p:nvPr>
            <p:ph type="sldNum" sz="quarter" idx="12"/>
          </p:nvPr>
        </p:nvSpPr>
        <p:spPr>
          <a:xfrm>
            <a:off x="10558300" y="6380325"/>
            <a:ext cx="1052510" cy="365125"/>
          </a:xfrm>
        </p:spPr>
        <p:txBody>
          <a:bodyPr>
            <a:normAutofit/>
          </a:bodyPr>
          <a:lstStyle/>
          <a:p>
            <a:pPr>
              <a:spcAft>
                <a:spcPts val="600"/>
              </a:spcAft>
            </a:pPr>
            <a:fld id="{6D22F896-40B5-4ADD-8801-0D06FADFA095}" type="slidenum">
              <a:rPr lang="en-US" sz="900"/>
              <a:pPr>
                <a:spcAft>
                  <a:spcPts val="600"/>
                </a:spcAft>
              </a:pPr>
              <a:t>26</a:t>
            </a:fld>
            <a:endParaRPr lang="en-US" sz="900"/>
          </a:p>
        </p:txBody>
      </p:sp>
      <p:sp>
        <p:nvSpPr>
          <p:cNvPr id="9" name="TextBox 8">
            <a:extLst>
              <a:ext uri="{FF2B5EF4-FFF2-40B4-BE49-F238E27FC236}">
                <a16:creationId xmlns:a16="http://schemas.microsoft.com/office/drawing/2014/main" id="{8684560A-649B-4B4B-AF0F-BFDA489BA8C2}"/>
              </a:ext>
            </a:extLst>
          </p:cNvPr>
          <p:cNvSpPr txBox="1"/>
          <p:nvPr/>
        </p:nvSpPr>
        <p:spPr>
          <a:xfrm>
            <a:off x="2479088" y="6214533"/>
            <a:ext cx="7368545" cy="276999"/>
          </a:xfrm>
          <a:prstGeom prst="rect">
            <a:avLst/>
          </a:prstGeom>
          <a:noFill/>
        </p:spPr>
        <p:txBody>
          <a:bodyPr wrap="square" rtlCol="0">
            <a:spAutoFit/>
          </a:bodyPr>
          <a:lstStyle/>
          <a:p>
            <a:r>
              <a:rPr lang="en-US" sz="1200" dirty="0">
                <a:hlinkClick r:id="rId4"/>
              </a:rPr>
              <a:t>https://www.middlesexsheriff.org/sites/middlesexsheriff/files/uploads/correctionalofficerwellnesssafety_litreview.pdf</a:t>
            </a:r>
            <a:endParaRPr lang="en-US" sz="1200" dirty="0"/>
          </a:p>
        </p:txBody>
      </p:sp>
    </p:spTree>
    <p:extLst>
      <p:ext uri="{BB962C8B-B14F-4D97-AF65-F5344CB8AC3E}">
        <p14:creationId xmlns:p14="http://schemas.microsoft.com/office/powerpoint/2010/main" val="875130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999AF-FA7A-417E-A82F-ACC3648BEF38}"/>
              </a:ext>
            </a:extLst>
          </p:cNvPr>
          <p:cNvSpPr>
            <a:spLocks noGrp="1"/>
          </p:cNvSpPr>
          <p:nvPr>
            <p:ph type="title"/>
          </p:nvPr>
        </p:nvSpPr>
        <p:spPr/>
        <p:txBody>
          <a:bodyPr anchor="ctr">
            <a:normAutofit/>
          </a:bodyPr>
          <a:lstStyle/>
          <a:p>
            <a:r>
              <a:rPr lang="en-US">
                <a:solidFill>
                  <a:srgbClr val="FFFEFF"/>
                </a:solidFill>
              </a:rPr>
              <a:t>Does Your Agency Provide Training on Suicide in the workplace?</a:t>
            </a:r>
          </a:p>
        </p:txBody>
      </p:sp>
      <p:graphicFrame>
        <p:nvGraphicFramePr>
          <p:cNvPr id="6" name="Content Placeholder 5">
            <a:extLst>
              <a:ext uri="{FF2B5EF4-FFF2-40B4-BE49-F238E27FC236}">
                <a16:creationId xmlns:a16="http://schemas.microsoft.com/office/drawing/2014/main" id="{3E9FAAE2-F3AE-4F27-A6D1-C2F6B3B8A684}"/>
              </a:ext>
            </a:extLst>
          </p:cNvPr>
          <p:cNvGraphicFramePr>
            <a:graphicFrameLocks noGrp="1"/>
          </p:cNvGraphicFramePr>
          <p:nvPr>
            <p:ph sz="half" idx="1"/>
          </p:nvPr>
        </p:nvGraphicFramePr>
        <p:xfrm>
          <a:off x="581025" y="2227263"/>
          <a:ext cx="5422900" cy="3633787"/>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3770F46C-4266-4217-B740-0AF5DB0C58E2}"/>
              </a:ext>
            </a:extLst>
          </p:cNvPr>
          <p:cNvSpPr>
            <a:spLocks noGrp="1"/>
          </p:cNvSpPr>
          <p:nvPr>
            <p:ph type="sldNum" sz="quarter" idx="12"/>
          </p:nvPr>
        </p:nvSpPr>
        <p:spPr/>
        <p:txBody>
          <a:bodyPr/>
          <a:lstStyle/>
          <a:p>
            <a:fld id="{6D22F896-40B5-4ADD-8801-0D06FADFA095}" type="slidenum">
              <a:rPr lang="en-US" smtClean="0"/>
              <a:t>27</a:t>
            </a:fld>
            <a:endParaRPr lang="en-US" dirty="0"/>
          </a:p>
        </p:txBody>
      </p:sp>
      <p:pic>
        <p:nvPicPr>
          <p:cNvPr id="4" name="Content Placeholder 3">
            <a:extLst>
              <a:ext uri="{FF2B5EF4-FFF2-40B4-BE49-F238E27FC236}">
                <a16:creationId xmlns:a16="http://schemas.microsoft.com/office/drawing/2014/main" id="{E1143A11-A9F4-4F51-BCF8-9CB3A80F19B1}"/>
              </a:ext>
            </a:extLst>
          </p:cNvPr>
          <p:cNvPicPr>
            <a:picLocks noGrp="1" noChangeAspect="1"/>
          </p:cNvPicPr>
          <p:nvPr>
            <p:ph sz="half" idx="2"/>
          </p:nvPr>
        </p:nvPicPr>
        <p:blipFill>
          <a:blip r:embed="rId3"/>
          <a:stretch>
            <a:fillRect/>
          </a:stretch>
        </p:blipFill>
        <p:spPr>
          <a:xfrm>
            <a:off x="6188075" y="2510144"/>
            <a:ext cx="5422900" cy="3068024"/>
          </a:xfrm>
          <a:prstGeom prst="rect">
            <a:avLst/>
          </a:prstGeom>
        </p:spPr>
      </p:pic>
    </p:spTree>
    <p:extLst>
      <p:ext uri="{BB962C8B-B14F-4D97-AF65-F5344CB8AC3E}">
        <p14:creationId xmlns:p14="http://schemas.microsoft.com/office/powerpoint/2010/main" val="4282910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F0EDA701-4C2B-4983-A61C-952E63C6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01363"/>
            <a:ext cx="12191999" cy="62566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ABD094A0-0F03-4392-AAF0-F48FBDB631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723899"/>
            <a:ext cx="370332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447F638-256D-4CFC-AE14-116585D37D24}"/>
              </a:ext>
            </a:extLst>
          </p:cNvPr>
          <p:cNvSpPr>
            <a:spLocks noGrp="1"/>
          </p:cNvSpPr>
          <p:nvPr>
            <p:ph type="title"/>
          </p:nvPr>
        </p:nvSpPr>
        <p:spPr>
          <a:xfrm>
            <a:off x="8369643" y="1037967"/>
            <a:ext cx="3054091" cy="4709131"/>
          </a:xfrm>
        </p:spPr>
        <p:txBody>
          <a:bodyPr anchor="ctr">
            <a:normAutofit/>
          </a:bodyPr>
          <a:lstStyle/>
          <a:p>
            <a:br>
              <a:rPr lang="en-US" altLang="en-US" b="1" cap="none" dirty="0">
                <a:solidFill>
                  <a:srgbClr val="FFFEFF"/>
                </a:solidFill>
                <a:latin typeface="Times New Roman" panose="02020603050405020304" pitchFamily="18" charset="0"/>
                <a:ea typeface="Calibri" panose="020F0502020204030204" pitchFamily="34" charset="0"/>
                <a:cs typeface="Times New Roman" panose="02020603050405020304" pitchFamily="18" charset="0"/>
              </a:rPr>
            </a:br>
            <a:br>
              <a:rPr lang="en-US" altLang="en-US" b="1" cap="none" dirty="0">
                <a:solidFill>
                  <a:srgbClr val="FFFEFF"/>
                </a:solidFill>
                <a:latin typeface="Times New Roman" panose="02020603050405020304" pitchFamily="18" charset="0"/>
                <a:ea typeface="Calibri" panose="020F0502020204030204" pitchFamily="34" charset="0"/>
                <a:cs typeface="Times New Roman" panose="02020603050405020304" pitchFamily="18" charset="0"/>
              </a:rPr>
            </a:br>
            <a:r>
              <a:rPr lang="en-US" altLang="en-US" b="1" cap="none" dirty="0">
                <a:solidFill>
                  <a:srgbClr val="FFFEFF"/>
                </a:solidFill>
                <a:latin typeface="Times New Roman" panose="02020603050405020304" pitchFamily="18" charset="0"/>
                <a:ea typeface="Calibri" panose="020F0502020204030204" pitchFamily="34" charset="0"/>
                <a:cs typeface="Times New Roman" panose="02020603050405020304" pitchFamily="18" charset="0"/>
              </a:rPr>
              <a:t>What type of support services are provided to staff in your agency? </a:t>
            </a:r>
            <a:br>
              <a:rPr lang="en-US" altLang="en-US" cap="none" dirty="0">
                <a:solidFill>
                  <a:srgbClr val="FFFEFF"/>
                </a:solidFill>
              </a:rPr>
            </a:br>
            <a:endParaRPr lang="en-US" dirty="0">
              <a:solidFill>
                <a:srgbClr val="FFFEFF"/>
              </a:solidFill>
            </a:endParaRPr>
          </a:p>
        </p:txBody>
      </p:sp>
      <p:graphicFrame>
        <p:nvGraphicFramePr>
          <p:cNvPr id="4" name="Content Placeholder 3">
            <a:extLst>
              <a:ext uri="{FF2B5EF4-FFF2-40B4-BE49-F238E27FC236}">
                <a16:creationId xmlns:a16="http://schemas.microsoft.com/office/drawing/2014/main" id="{208E2745-FFEE-4F80-AF75-6380EA666562}"/>
              </a:ext>
            </a:extLst>
          </p:cNvPr>
          <p:cNvGraphicFramePr>
            <a:graphicFrameLocks noGrp="1"/>
          </p:cNvGraphicFramePr>
          <p:nvPr>
            <p:ph idx="1"/>
            <p:extLst>
              <p:ext uri="{D42A27DB-BD31-4B8C-83A1-F6EECF244321}">
                <p14:modId xmlns:p14="http://schemas.microsoft.com/office/powerpoint/2010/main" val="1740763831"/>
              </p:ext>
            </p:extLst>
          </p:nvPr>
        </p:nvGraphicFramePr>
        <p:xfrm>
          <a:off x="486033" y="1303364"/>
          <a:ext cx="7012371" cy="4178339"/>
        </p:xfrm>
        <a:graphic>
          <a:graphicData uri="http://schemas.openxmlformats.org/drawingml/2006/table">
            <a:tbl>
              <a:tblPr firstRow="1" firstCol="1" bandRow="1"/>
              <a:tblGrid>
                <a:gridCol w="4228172">
                  <a:extLst>
                    <a:ext uri="{9D8B030D-6E8A-4147-A177-3AD203B41FA5}">
                      <a16:colId xmlns:a16="http://schemas.microsoft.com/office/drawing/2014/main" val="3849999032"/>
                    </a:ext>
                  </a:extLst>
                </a:gridCol>
                <a:gridCol w="1558078">
                  <a:extLst>
                    <a:ext uri="{9D8B030D-6E8A-4147-A177-3AD203B41FA5}">
                      <a16:colId xmlns:a16="http://schemas.microsoft.com/office/drawing/2014/main" val="1806627808"/>
                    </a:ext>
                  </a:extLst>
                </a:gridCol>
                <a:gridCol w="1226121">
                  <a:extLst>
                    <a:ext uri="{9D8B030D-6E8A-4147-A177-3AD203B41FA5}">
                      <a16:colId xmlns:a16="http://schemas.microsoft.com/office/drawing/2014/main" val="1123305682"/>
                    </a:ext>
                  </a:extLst>
                </a:gridCol>
              </a:tblGrid>
              <a:tr h="1025750">
                <a:tc>
                  <a:txBody>
                    <a:bodyPr/>
                    <a:lstStyle/>
                    <a:p>
                      <a:pPr marL="0" marR="0" algn="ctr">
                        <a:lnSpc>
                          <a:spcPct val="107000"/>
                        </a:lnSpc>
                        <a:spcBef>
                          <a:spcPts val="0"/>
                        </a:spcBef>
                        <a:spcAft>
                          <a:spcPts val="0"/>
                        </a:spcAft>
                      </a:pPr>
                      <a:r>
                        <a:rPr lang="en-US"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Item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Frequency “Yes”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Valid Percent “Yes”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556657"/>
                  </a:ext>
                </a:extLst>
              </a:tr>
              <a:tr h="692204">
                <a:tc>
                  <a:txBody>
                    <a:bodyPr/>
                    <a:lstStyle/>
                    <a:p>
                      <a:pPr marL="0" marR="0">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Employee assistance programs from an outside provider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67.9%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8736204"/>
                  </a:ext>
                </a:extLst>
              </a:tr>
              <a:tr h="692204">
                <a:tc>
                  <a:txBody>
                    <a:bodyPr/>
                    <a:lstStyle/>
                    <a:p>
                      <a:pPr marL="0" marR="0">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Peer support services provided by co-workers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60.7%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353688"/>
                  </a:ext>
                </a:extLst>
              </a:tr>
              <a:tr h="692204">
                <a:tc>
                  <a:txBody>
                    <a:bodyPr/>
                    <a:lstStyle/>
                    <a:p>
                      <a:pPr marL="0" marR="0">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Health and wellness management through an insurance provider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921185"/>
                  </a:ext>
                </a:extLst>
              </a:tr>
              <a:tr h="358659">
                <a:tc>
                  <a:txBody>
                    <a:bodyPr/>
                    <a:lstStyle/>
                    <a:p>
                      <a:pPr marL="0" marR="0">
                        <a:lnSpc>
                          <a:spcPct val="107000"/>
                        </a:lnSpc>
                        <a:spcBef>
                          <a:spcPts val="0"/>
                        </a:spcBef>
                        <a:spcAft>
                          <a:spcPts val="0"/>
                        </a:spcAft>
                        <a:tabLst>
                          <a:tab pos="977900" algn="l"/>
                        </a:tabLs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Other (Please specify):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1800556"/>
                  </a:ext>
                </a:extLst>
              </a:tr>
              <a:tr h="358659">
                <a:tc>
                  <a:txBody>
                    <a:bodyPr/>
                    <a:lstStyle/>
                    <a:p>
                      <a:pPr marL="0" marR="0">
                        <a:lnSpc>
                          <a:spcPct val="107000"/>
                        </a:lnSpc>
                        <a:spcBef>
                          <a:spcPts val="0"/>
                        </a:spcBef>
                        <a:spcAft>
                          <a:spcPts val="0"/>
                        </a:spcAft>
                        <a:tabLst>
                          <a:tab pos="1415415" algn="ctr"/>
                        </a:tabLs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Don't know</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902013"/>
                  </a:ext>
                </a:extLst>
              </a:tr>
              <a:tr h="358659">
                <a:tc>
                  <a:txBody>
                    <a:bodyPr/>
                    <a:lstStyle/>
                    <a:p>
                      <a:pPr marL="0" marR="0">
                        <a:lnSpc>
                          <a:spcPct val="107000"/>
                        </a:lnSpc>
                        <a:spcBef>
                          <a:spcPts val="0"/>
                        </a:spcBef>
                        <a:spcAft>
                          <a:spcPts val="0"/>
                        </a:spcAft>
                        <a:tabLst>
                          <a:tab pos="1415415" algn="ctr"/>
                        </a:tabLs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Prefer to not answer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115845" marR="11584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63375582"/>
                  </a:ext>
                </a:extLst>
              </a:tr>
            </a:tbl>
          </a:graphicData>
        </a:graphic>
      </p:graphicFrame>
      <p:sp>
        <p:nvSpPr>
          <p:cNvPr id="3" name="Slide Number Placeholder 2">
            <a:extLst>
              <a:ext uri="{FF2B5EF4-FFF2-40B4-BE49-F238E27FC236}">
                <a16:creationId xmlns:a16="http://schemas.microsoft.com/office/drawing/2014/main" id="{9704D2B7-8C2B-4173-AD04-66B6BA8C4F94}"/>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1473850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500322B-348A-447E-9EDE-F62BE0214B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7D7F2CD-61BA-44D4-9EFE-BDB6251B90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84446"/>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1A4D29FE-82EE-4B13-9579-D7C4C6A570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84446"/>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BE572923-ACB2-4D27-B761-C743032DB9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80889"/>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18">
            <a:extLst>
              <a:ext uri="{FF2B5EF4-FFF2-40B4-BE49-F238E27FC236}">
                <a16:creationId xmlns:a16="http://schemas.microsoft.com/office/drawing/2014/main" id="{3FF3C7A1-4684-42A0-A44C-02A8481B8D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4757866"/>
            <a:ext cx="11309338" cy="165668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AF14BC3-C3BA-44E9-BB10-77AB9C6CD3DD}"/>
              </a:ext>
            </a:extLst>
          </p:cNvPr>
          <p:cNvSpPr>
            <a:spLocks noGrp="1"/>
          </p:cNvSpPr>
          <p:nvPr>
            <p:ph type="title"/>
          </p:nvPr>
        </p:nvSpPr>
        <p:spPr>
          <a:xfrm>
            <a:off x="581192" y="4845617"/>
            <a:ext cx="11029616" cy="1013800"/>
          </a:xfrm>
        </p:spPr>
        <p:txBody>
          <a:bodyPr>
            <a:normAutofit/>
          </a:bodyPr>
          <a:lstStyle/>
          <a:p>
            <a:r>
              <a:rPr lang="en-US">
                <a:solidFill>
                  <a:srgbClr val="FFFEFF"/>
                </a:solidFill>
              </a:rPr>
              <a:t>Vicarious Trauma Alerts</a:t>
            </a:r>
          </a:p>
        </p:txBody>
      </p:sp>
      <p:graphicFrame>
        <p:nvGraphicFramePr>
          <p:cNvPr id="6" name="Content Placeholder 5">
            <a:extLst>
              <a:ext uri="{FF2B5EF4-FFF2-40B4-BE49-F238E27FC236}">
                <a16:creationId xmlns:a16="http://schemas.microsoft.com/office/drawing/2014/main" id="{2DADFFD5-07F9-4FC0-91A4-58CFBDEEECAB}"/>
              </a:ext>
            </a:extLst>
          </p:cNvPr>
          <p:cNvGraphicFramePr>
            <a:graphicFrameLocks noGrp="1"/>
          </p:cNvGraphicFramePr>
          <p:nvPr>
            <p:ph idx="1"/>
            <p:extLst>
              <p:ext uri="{D42A27DB-BD31-4B8C-83A1-F6EECF244321}">
                <p14:modId xmlns:p14="http://schemas.microsoft.com/office/powerpoint/2010/main" val="4286497390"/>
              </p:ext>
            </p:extLst>
          </p:nvPr>
        </p:nvGraphicFramePr>
        <p:xfrm>
          <a:off x="581025" y="728488"/>
          <a:ext cx="11029950" cy="36782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a:extLst>
              <a:ext uri="{FF2B5EF4-FFF2-40B4-BE49-F238E27FC236}">
                <a16:creationId xmlns:a16="http://schemas.microsoft.com/office/drawing/2014/main" id="{E485E919-E42C-4D4D-BCCD-415E49015183}"/>
              </a:ext>
            </a:extLst>
          </p:cNvPr>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2338649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52CF4C-A825-4178-8FEA-B445031B0FCE}"/>
              </a:ext>
            </a:extLst>
          </p:cNvPr>
          <p:cNvSpPr>
            <a:spLocks noGrp="1"/>
          </p:cNvSpPr>
          <p:nvPr>
            <p:ph type="title"/>
          </p:nvPr>
        </p:nvSpPr>
        <p:spPr>
          <a:xfrm>
            <a:off x="959157" y="1113764"/>
            <a:ext cx="3269749" cy="4624327"/>
          </a:xfrm>
        </p:spPr>
        <p:txBody>
          <a:bodyPr anchor="ctr">
            <a:normAutofit/>
          </a:bodyPr>
          <a:lstStyle/>
          <a:p>
            <a:r>
              <a:rPr lang="en-US" sz="3200" dirty="0">
                <a:solidFill>
                  <a:srgbClr val="FFFFFF"/>
                </a:solidFill>
              </a:rPr>
              <a:t>Objectives For Today’s Session</a:t>
            </a:r>
          </a:p>
        </p:txBody>
      </p:sp>
      <p:sp>
        <p:nvSpPr>
          <p:cNvPr id="3" name="Content Placeholder 2">
            <a:extLst>
              <a:ext uri="{FF2B5EF4-FFF2-40B4-BE49-F238E27FC236}">
                <a16:creationId xmlns:a16="http://schemas.microsoft.com/office/drawing/2014/main" id="{854C1B87-0174-48F3-9C4F-AF409FAFFE96}"/>
              </a:ext>
            </a:extLst>
          </p:cNvPr>
          <p:cNvSpPr>
            <a:spLocks noGrp="1"/>
          </p:cNvSpPr>
          <p:nvPr>
            <p:ph idx="1"/>
          </p:nvPr>
        </p:nvSpPr>
        <p:spPr>
          <a:xfrm>
            <a:off x="5155905" y="1113764"/>
            <a:ext cx="6108179" cy="4624327"/>
          </a:xfrm>
        </p:spPr>
        <p:txBody>
          <a:bodyPr anchor="ctr">
            <a:normAutofit/>
          </a:bodyPr>
          <a:lstStyle/>
          <a:p>
            <a:r>
              <a:rPr lang="en-US" dirty="0"/>
              <a:t>To inform the audience on the research and evidence that was used to design the survey.</a:t>
            </a:r>
          </a:p>
          <a:p>
            <a:r>
              <a:rPr lang="en-US" dirty="0"/>
              <a:t>To highlight the results of the survey.</a:t>
            </a:r>
          </a:p>
          <a:p>
            <a:r>
              <a:rPr lang="en-US" dirty="0"/>
              <a:t>To identify issues of challenge where training is lacking</a:t>
            </a:r>
          </a:p>
          <a:p>
            <a:r>
              <a:rPr lang="en-US" dirty="0"/>
              <a:t>To identify the next steps.</a:t>
            </a:r>
          </a:p>
        </p:txBody>
      </p:sp>
      <p:sp>
        <p:nvSpPr>
          <p:cNvPr id="4" name="Slide Number Placeholder 3">
            <a:extLst>
              <a:ext uri="{FF2B5EF4-FFF2-40B4-BE49-F238E27FC236}">
                <a16:creationId xmlns:a16="http://schemas.microsoft.com/office/drawing/2014/main" id="{D128DE29-0936-4431-B9BC-22A5A6A61250}"/>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729240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C69F8E-C5DB-4E42-B1CF-91F62C339B2A}"/>
              </a:ext>
            </a:extLst>
          </p:cNvPr>
          <p:cNvSpPr>
            <a:spLocks noGrp="1"/>
          </p:cNvSpPr>
          <p:nvPr>
            <p:ph type="title"/>
          </p:nvPr>
        </p:nvSpPr>
        <p:spPr>
          <a:xfrm>
            <a:off x="7963094" y="1113764"/>
            <a:ext cx="3269749" cy="4624327"/>
          </a:xfrm>
        </p:spPr>
        <p:txBody>
          <a:bodyPr anchor="ctr">
            <a:normAutofit/>
          </a:bodyPr>
          <a:lstStyle/>
          <a:p>
            <a:r>
              <a:rPr lang="en-US" sz="3200" dirty="0">
                <a:solidFill>
                  <a:srgbClr val="FFFFFF"/>
                </a:solidFill>
              </a:rPr>
              <a:t>The Vicarious Trauma Toolkit</a:t>
            </a:r>
            <a:br>
              <a:rPr lang="en-US" sz="3200" dirty="0">
                <a:solidFill>
                  <a:srgbClr val="FFFFFF"/>
                </a:solidFill>
              </a:rPr>
            </a:br>
            <a:r>
              <a:rPr lang="en-US" sz="2000" dirty="0">
                <a:solidFill>
                  <a:srgbClr val="FFFFFF"/>
                </a:solidFill>
              </a:rPr>
              <a:t>Office of Victims of Crime (2019)</a:t>
            </a:r>
            <a:br>
              <a:rPr lang="en-US" sz="2000" dirty="0">
                <a:solidFill>
                  <a:srgbClr val="FFFFFF"/>
                </a:solidFill>
              </a:rPr>
            </a:br>
            <a:endParaRPr lang="en-US" sz="2000" dirty="0">
              <a:solidFill>
                <a:srgbClr val="FFFFFF"/>
              </a:solidFill>
            </a:endParaRPr>
          </a:p>
        </p:txBody>
      </p:sp>
      <p:sp>
        <p:nvSpPr>
          <p:cNvPr id="3" name="Content Placeholder 2">
            <a:extLst>
              <a:ext uri="{FF2B5EF4-FFF2-40B4-BE49-F238E27FC236}">
                <a16:creationId xmlns:a16="http://schemas.microsoft.com/office/drawing/2014/main" id="{184D8503-0A5A-4586-96F8-4AE6B959B07E}"/>
              </a:ext>
            </a:extLst>
          </p:cNvPr>
          <p:cNvSpPr>
            <a:spLocks noGrp="1"/>
          </p:cNvSpPr>
          <p:nvPr>
            <p:ph idx="1"/>
          </p:nvPr>
        </p:nvSpPr>
        <p:spPr>
          <a:xfrm>
            <a:off x="927916" y="1113764"/>
            <a:ext cx="6108179" cy="4624327"/>
          </a:xfrm>
        </p:spPr>
        <p:txBody>
          <a:bodyPr anchor="ctr">
            <a:normAutofit/>
          </a:bodyPr>
          <a:lstStyle/>
          <a:p>
            <a:pPr marL="0" indent="0">
              <a:buNone/>
            </a:pPr>
            <a:r>
              <a:rPr lang="en-US" sz="1800" dirty="0"/>
              <a:t>To maintain the health and wellness of staff, vicarious trauma-informed organizations recognize links between health/wellness and staff satisfaction and productivity; devote time and resources to promoting staff well-being; encourage and provide health and wellness activities; and incorporate wellness into policies and practices.</a:t>
            </a:r>
          </a:p>
          <a:p>
            <a:pPr marL="0" indent="0">
              <a:buNone/>
            </a:pPr>
            <a:endParaRPr lang="en-US" sz="1800" dirty="0"/>
          </a:p>
          <a:p>
            <a:pPr marL="0" indent="0">
              <a:buNone/>
            </a:pPr>
            <a:r>
              <a:rPr lang="en-US" sz="1800">
                <a:hlinkClick r:id="rId2">
                  <a:extLst>
                    <a:ext uri="{A12FA001-AC4F-418D-AE19-62706E023703}">
                      <ahyp:hlinkClr xmlns:ahyp="http://schemas.microsoft.com/office/drawing/2018/hyperlinkcolor" val="tx"/>
                    </a:ext>
                  </a:extLst>
                </a:hlinkClick>
              </a:rPr>
              <a:t>https://vtt.ovc.ojp.gov/tools-for-law-enforcement/staff-health-and-wellness</a:t>
            </a:r>
            <a:endParaRPr lang="en-US" sz="1800"/>
          </a:p>
        </p:txBody>
      </p:sp>
      <p:sp>
        <p:nvSpPr>
          <p:cNvPr id="4" name="Slide Number Placeholder 3">
            <a:extLst>
              <a:ext uri="{FF2B5EF4-FFF2-40B4-BE49-F238E27FC236}">
                <a16:creationId xmlns:a16="http://schemas.microsoft.com/office/drawing/2014/main" id="{8BC24829-FA7C-4B93-A263-A44BAE88E98B}"/>
              </a:ext>
            </a:extLst>
          </p:cNvPr>
          <p:cNvSpPr>
            <a:spLocks noGrp="1"/>
          </p:cNvSpPr>
          <p:nvPr>
            <p:ph type="sldNum" sz="quarter" idx="12"/>
          </p:nvPr>
        </p:nvSpPr>
        <p:spPr>
          <a:xfrm>
            <a:off x="10558300" y="6370503"/>
            <a:ext cx="1052508" cy="365125"/>
          </a:xfrm>
        </p:spPr>
        <p:txBody>
          <a:bodyPr>
            <a:normAutofit/>
          </a:bodyPr>
          <a:lstStyle/>
          <a:p>
            <a:pPr>
              <a:spcAft>
                <a:spcPts val="600"/>
              </a:spcAft>
            </a:pPr>
            <a:fld id="{6D22F896-40B5-4ADD-8801-0D06FADFA095}" type="slidenum">
              <a:rPr lang="en-US" sz="900"/>
              <a:pPr>
                <a:spcAft>
                  <a:spcPts val="600"/>
                </a:spcAft>
              </a:pPr>
              <a:t>30</a:t>
            </a:fld>
            <a:endParaRPr lang="en-US" sz="900"/>
          </a:p>
        </p:txBody>
      </p:sp>
    </p:spTree>
    <p:extLst>
      <p:ext uri="{BB962C8B-B14F-4D97-AF65-F5344CB8AC3E}">
        <p14:creationId xmlns:p14="http://schemas.microsoft.com/office/powerpoint/2010/main" val="13616792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CC80D46F-EE5E-4AF1-A8B9-B9948FF66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19">
            <a:extLst>
              <a:ext uri="{FF2B5EF4-FFF2-40B4-BE49-F238E27FC236}">
                <a16:creationId xmlns:a16="http://schemas.microsoft.com/office/drawing/2014/main" id="{F6FF103D-65A5-496A-9B61-995A9F81E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A24054B7-D582-45AF-B627-DA84AF07EB37}"/>
              </a:ext>
            </a:extLst>
          </p:cNvPr>
          <p:cNvSpPr>
            <a:spLocks noGrp="1"/>
          </p:cNvSpPr>
          <p:nvPr>
            <p:ph type="title"/>
          </p:nvPr>
        </p:nvSpPr>
        <p:spPr>
          <a:xfrm>
            <a:off x="581193" y="1507414"/>
            <a:ext cx="5952037" cy="3703320"/>
          </a:xfrm>
        </p:spPr>
        <p:txBody>
          <a:bodyPr vert="horz" lIns="91440" tIns="45720" rIns="91440" bIns="45720" rtlCol="0" anchor="b">
            <a:normAutofit/>
          </a:bodyPr>
          <a:lstStyle/>
          <a:p>
            <a:r>
              <a:rPr lang="en-US" sz="4800" b="0" kern="1200" cap="all" dirty="0">
                <a:solidFill>
                  <a:schemeClr val="accent1"/>
                </a:solidFill>
                <a:latin typeface="+mj-lt"/>
                <a:ea typeface="+mj-ea"/>
                <a:cs typeface="+mj-cs"/>
              </a:rPr>
              <a:t>Boundary Violations</a:t>
            </a:r>
          </a:p>
        </p:txBody>
      </p:sp>
      <p:sp>
        <p:nvSpPr>
          <p:cNvPr id="22" name="Rectangle 21">
            <a:extLst>
              <a:ext uri="{FF2B5EF4-FFF2-40B4-BE49-F238E27FC236}">
                <a16:creationId xmlns:a16="http://schemas.microsoft.com/office/drawing/2014/main" id="{2DFDD496-1EBA-4A1D-A7EF-C3175608D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24130" y="3313354"/>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Slide Number Placeholder 1">
            <a:extLst>
              <a:ext uri="{FF2B5EF4-FFF2-40B4-BE49-F238E27FC236}">
                <a16:creationId xmlns:a16="http://schemas.microsoft.com/office/drawing/2014/main" id="{108FAA4F-30E3-408E-8EF1-AE4AF90BDB94}"/>
              </a:ext>
            </a:extLst>
          </p:cNvPr>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3788371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9201D8CA-E4CD-4C8E-9380-2E61307025F4}"/>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Dr. Susan Jones</a:t>
            </a:r>
          </a:p>
        </p:txBody>
      </p:sp>
      <p:sp>
        <p:nvSpPr>
          <p:cNvPr id="6" name="Content Placeholder 5">
            <a:extLst>
              <a:ext uri="{FF2B5EF4-FFF2-40B4-BE49-F238E27FC236}">
                <a16:creationId xmlns:a16="http://schemas.microsoft.com/office/drawing/2014/main" id="{AA308D12-8242-49C9-AB81-AAB1C5A27640}"/>
              </a:ext>
            </a:extLst>
          </p:cNvPr>
          <p:cNvSpPr>
            <a:spLocks noGrp="1"/>
          </p:cNvSpPr>
          <p:nvPr>
            <p:ph idx="1"/>
          </p:nvPr>
        </p:nvSpPr>
        <p:spPr>
          <a:xfrm>
            <a:off x="5155905" y="1113764"/>
            <a:ext cx="6108179" cy="4624327"/>
          </a:xfrm>
        </p:spPr>
        <p:txBody>
          <a:bodyPr anchor="ctr">
            <a:normAutofit/>
          </a:bodyPr>
          <a:lstStyle/>
          <a:p>
            <a:pPr marL="0" indent="0">
              <a:buNone/>
            </a:pPr>
            <a:r>
              <a:rPr lang="en-US" sz="1800" dirty="0"/>
              <a:t>“The boundary violations that occur in correctional facilities involve a wide range of behaviors but the violations that seem to get the most public attention are ones that involve sexual contact between inmates and correctional employees.  Although sexual abuse of inmates by employees is a serious issue, this type of behavior is merely one stage on a progression of boundary violations”.</a:t>
            </a:r>
          </a:p>
          <a:p>
            <a:pPr marL="0" indent="0">
              <a:buNone/>
            </a:pPr>
            <a:r>
              <a:rPr lang="en-US" sz="1200" dirty="0">
                <a:hlinkClick r:id="rId2"/>
              </a:rPr>
              <a:t>http://www.corrections.com/news/article/46184-model-to-increase-understanding-of-boundary-violations-female-correctional-employees-with-male-inmates-part-1</a:t>
            </a:r>
            <a:endParaRPr lang="en-US" sz="1200" dirty="0"/>
          </a:p>
        </p:txBody>
      </p:sp>
      <p:sp>
        <p:nvSpPr>
          <p:cNvPr id="4" name="Slide Number Placeholder 3">
            <a:extLst>
              <a:ext uri="{FF2B5EF4-FFF2-40B4-BE49-F238E27FC236}">
                <a16:creationId xmlns:a16="http://schemas.microsoft.com/office/drawing/2014/main" id="{8A2A501A-DBD7-4609-ABAC-5F0E19B07A49}"/>
              </a:ext>
            </a:extLst>
          </p:cNvPr>
          <p:cNvSpPr>
            <a:spLocks noGrp="1"/>
          </p:cNvSpPr>
          <p:nvPr>
            <p:ph type="sldNum" sz="quarter" idx="12"/>
          </p:nvPr>
        </p:nvSpPr>
        <p:spPr>
          <a:xfrm>
            <a:off x="10558300" y="6425344"/>
            <a:ext cx="1052508" cy="365125"/>
          </a:xfrm>
        </p:spPr>
        <p:txBody>
          <a:bodyPr>
            <a:normAutofit/>
          </a:bodyPr>
          <a:lstStyle/>
          <a:p>
            <a:pPr>
              <a:spcAft>
                <a:spcPts val="600"/>
              </a:spcAft>
            </a:pPr>
            <a:fld id="{6D22F896-40B5-4ADD-8801-0D06FADFA095}" type="slidenum">
              <a:rPr lang="en-US" sz="900">
                <a:solidFill>
                  <a:schemeClr val="tx1">
                    <a:lumMod val="75000"/>
                    <a:lumOff val="25000"/>
                  </a:schemeClr>
                </a:solidFill>
              </a:rPr>
              <a:pPr>
                <a:spcAft>
                  <a:spcPts val="600"/>
                </a:spcAft>
              </a:pPr>
              <a:t>32</a:t>
            </a:fld>
            <a:endParaRPr lang="en-US" sz="900">
              <a:solidFill>
                <a:schemeClr val="tx1">
                  <a:lumMod val="75000"/>
                  <a:lumOff val="25000"/>
                </a:schemeClr>
              </a:solidFill>
            </a:endParaRPr>
          </a:p>
        </p:txBody>
      </p:sp>
    </p:spTree>
    <p:extLst>
      <p:ext uri="{BB962C8B-B14F-4D97-AF65-F5344CB8AC3E}">
        <p14:creationId xmlns:p14="http://schemas.microsoft.com/office/powerpoint/2010/main" val="8201003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B34C3-874A-49D1-8110-F4186AC1B38D}"/>
              </a:ext>
            </a:extLst>
          </p:cNvPr>
          <p:cNvSpPr>
            <a:spLocks noGrp="1"/>
          </p:cNvSpPr>
          <p:nvPr>
            <p:ph type="title"/>
          </p:nvPr>
        </p:nvSpPr>
        <p:spPr/>
        <p:txBody>
          <a:bodyPr anchor="ctr">
            <a:normAutofit/>
          </a:bodyPr>
          <a:lstStyle/>
          <a:p>
            <a:r>
              <a:rPr lang="en-US" sz="2800">
                <a:solidFill>
                  <a:srgbClr val="FFFEFF"/>
                </a:solidFill>
              </a:rPr>
              <a:t>Boundary Violations (8)</a:t>
            </a:r>
          </a:p>
        </p:txBody>
      </p:sp>
      <p:graphicFrame>
        <p:nvGraphicFramePr>
          <p:cNvPr id="8" name="Content Placeholder 7">
            <a:extLst>
              <a:ext uri="{FF2B5EF4-FFF2-40B4-BE49-F238E27FC236}">
                <a16:creationId xmlns:a16="http://schemas.microsoft.com/office/drawing/2014/main" id="{CB330729-D09A-4270-A3D8-4E3319C6480A}"/>
              </a:ext>
            </a:extLst>
          </p:cNvPr>
          <p:cNvGraphicFramePr>
            <a:graphicFrameLocks noGrp="1"/>
          </p:cNvGraphicFramePr>
          <p:nvPr>
            <p:ph sz="half" idx="1"/>
            <p:extLst>
              <p:ext uri="{D42A27DB-BD31-4B8C-83A1-F6EECF244321}">
                <p14:modId xmlns:p14="http://schemas.microsoft.com/office/powerpoint/2010/main" val="378218253"/>
              </p:ext>
            </p:extLst>
          </p:nvPr>
        </p:nvGraphicFramePr>
        <p:xfrm>
          <a:off x="581025" y="2227263"/>
          <a:ext cx="5422900" cy="3633787"/>
        </p:xfrm>
        <a:graphic>
          <a:graphicData uri="http://schemas.openxmlformats.org/drawingml/2006/chart">
            <c:chart xmlns:c="http://schemas.openxmlformats.org/drawingml/2006/chart" xmlns:r="http://schemas.openxmlformats.org/officeDocument/2006/relationships" r:id="rId2"/>
          </a:graphicData>
        </a:graphic>
      </p:graphicFrame>
      <p:sp>
        <p:nvSpPr>
          <p:cNvPr id="3" name="Content Placeholder 2">
            <a:extLst>
              <a:ext uri="{FF2B5EF4-FFF2-40B4-BE49-F238E27FC236}">
                <a16:creationId xmlns:a16="http://schemas.microsoft.com/office/drawing/2014/main" id="{7A21AFD1-0E25-4ACA-9870-A5A06EDF0745}"/>
              </a:ext>
            </a:extLst>
          </p:cNvPr>
          <p:cNvSpPr>
            <a:spLocks noGrp="1"/>
          </p:cNvSpPr>
          <p:nvPr>
            <p:ph sz="half" idx="2"/>
          </p:nvPr>
        </p:nvSpPr>
        <p:spPr/>
        <p:txBody>
          <a:bodyPr>
            <a:normAutofit lnSpcReduction="10000"/>
          </a:bodyPr>
          <a:lstStyle/>
          <a:p>
            <a:endParaRPr lang="en-US" dirty="0"/>
          </a:p>
          <a:p>
            <a:r>
              <a:rPr lang="en-US" dirty="0"/>
              <a:t>In 2015, correctional administrators reported 24,661 allegations of sexual victimization in prisons, jails, and other adult correctional facilities.  </a:t>
            </a:r>
          </a:p>
          <a:p>
            <a:r>
              <a:rPr lang="en-US" dirty="0"/>
              <a:t>More than half (58%) involved sexual victimization by staff toward inmates, and the remainder (42%) involved sexual victimization by inmates towards other inmates. </a:t>
            </a:r>
          </a:p>
          <a:p>
            <a:r>
              <a:rPr lang="en-US" dirty="0"/>
              <a:t>About 8% (1,473) of the allegations were substantiated based on completed investigations. </a:t>
            </a:r>
          </a:p>
          <a:p>
            <a:pPr marL="0" indent="0">
              <a:buNone/>
            </a:pPr>
            <a:r>
              <a:rPr lang="en-US" sz="1200" dirty="0"/>
              <a:t>	Bureau of Justice Statistics 2018 NCJ 251146 	</a:t>
            </a:r>
            <a:r>
              <a:rPr lang="en-US" sz="1200" dirty="0">
                <a:hlinkClick r:id="rId3"/>
              </a:rPr>
              <a:t>https://www.bjs.gov/content/pub/pdf/svraca1215.pdf</a:t>
            </a:r>
            <a:endParaRPr lang="en-US" sz="1200" dirty="0"/>
          </a:p>
        </p:txBody>
      </p:sp>
      <p:sp>
        <p:nvSpPr>
          <p:cNvPr id="2" name="Slide Number Placeholder 1">
            <a:extLst>
              <a:ext uri="{FF2B5EF4-FFF2-40B4-BE49-F238E27FC236}">
                <a16:creationId xmlns:a16="http://schemas.microsoft.com/office/drawing/2014/main" id="{CE40BB8A-C815-4F1F-92D2-1781EEC0C7BB}"/>
              </a:ext>
            </a:extLst>
          </p:cNvPr>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42849344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A59258C-AAC2-41CD-973C-7439B122A3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accent1"/>
              </a:buClr>
              <a:buFont typeface="Arial" panose="020B0604020202020204" pitchFamily="34" charset="0"/>
              <a:buChar char="•"/>
            </a:pPr>
            <a:endParaRPr lang="en-US" dirty="0"/>
          </a:p>
        </p:txBody>
      </p:sp>
      <p:sp>
        <p:nvSpPr>
          <p:cNvPr id="11" name="Rectangle 10">
            <a:extLst>
              <a:ext uri="{FF2B5EF4-FFF2-40B4-BE49-F238E27FC236}">
                <a16:creationId xmlns:a16="http://schemas.microsoft.com/office/drawing/2014/main" id="{54516B72-0116-42B2-82A2-B11218A366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11319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502F19-6D11-42E0-B4E0-7B58D70422D3}"/>
              </a:ext>
            </a:extLst>
          </p:cNvPr>
          <p:cNvSpPr>
            <a:spLocks noGrp="1"/>
          </p:cNvSpPr>
          <p:nvPr>
            <p:ph type="title"/>
          </p:nvPr>
        </p:nvSpPr>
        <p:spPr>
          <a:xfrm>
            <a:off x="643468" y="1033389"/>
            <a:ext cx="4826256" cy="4825409"/>
          </a:xfrm>
        </p:spPr>
        <p:txBody>
          <a:bodyPr anchor="ctr">
            <a:normAutofit/>
          </a:bodyPr>
          <a:lstStyle/>
          <a:p>
            <a:r>
              <a:rPr lang="en-US" sz="5400">
                <a:solidFill>
                  <a:srgbClr val="FFFFFF"/>
                </a:solidFill>
              </a:rPr>
              <a:t>Thank you</a:t>
            </a:r>
          </a:p>
        </p:txBody>
      </p:sp>
      <p:sp>
        <p:nvSpPr>
          <p:cNvPr id="13" name="Rectangle 12">
            <a:extLst>
              <a:ext uri="{FF2B5EF4-FFF2-40B4-BE49-F238E27FC236}">
                <a16:creationId xmlns:a16="http://schemas.microsoft.com/office/drawing/2014/main" id="{7CDB507F-21B7-4C27-B0FC-D9C465C6DB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2579" y="460868"/>
            <a:ext cx="4828032" cy="111654"/>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7AB1AE17-B7A3-4363-95CD-25441E2FF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2774" y="460868"/>
            <a:ext cx="4828032" cy="1116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CD9173A2-8EE0-456F-9D71-DD37FADEBE5E}"/>
              </a:ext>
            </a:extLst>
          </p:cNvPr>
          <p:cNvSpPr>
            <a:spLocks noGrp="1"/>
          </p:cNvSpPr>
          <p:nvPr>
            <p:ph idx="1"/>
          </p:nvPr>
        </p:nvSpPr>
        <p:spPr>
          <a:xfrm>
            <a:off x="6755769" y="1033390"/>
            <a:ext cx="4855037" cy="4825409"/>
          </a:xfrm>
          <a:ln w="57150">
            <a:noFill/>
          </a:ln>
        </p:spPr>
        <p:txBody>
          <a:bodyPr anchor="ctr">
            <a:normAutofit/>
          </a:bodyPr>
          <a:lstStyle/>
          <a:p>
            <a:r>
              <a:rPr lang="en-US" sz="2000">
                <a:solidFill>
                  <a:schemeClr val="accent2">
                    <a:lumMod val="50000"/>
                  </a:schemeClr>
                </a:solidFill>
              </a:rPr>
              <a:t>Thank you for being an important part of today’s session.</a:t>
            </a:r>
          </a:p>
          <a:p>
            <a:r>
              <a:rPr lang="en-US" sz="2000">
                <a:solidFill>
                  <a:schemeClr val="accent2">
                    <a:lumMod val="50000"/>
                  </a:schemeClr>
                </a:solidFill>
              </a:rPr>
              <a:t>Thank you to those who took time out from a busy schedule to complete the on-line survey.</a:t>
            </a:r>
          </a:p>
          <a:p>
            <a:r>
              <a:rPr lang="en-US" sz="2000">
                <a:solidFill>
                  <a:schemeClr val="accent2">
                    <a:lumMod val="50000"/>
                  </a:schemeClr>
                </a:solidFill>
              </a:rPr>
              <a:t>Thank you to the International Corrections and Prison Association for the opportunity to delve into this important and timely topic.</a:t>
            </a:r>
          </a:p>
          <a:p>
            <a:r>
              <a:rPr lang="en-US" sz="2000">
                <a:solidFill>
                  <a:schemeClr val="accent2">
                    <a:lumMod val="50000"/>
                  </a:schemeClr>
                </a:solidFill>
              </a:rPr>
              <a:t>Thank you to Fraser Bryans and Aleksandar Petrov for your direction and guidance.</a:t>
            </a:r>
          </a:p>
        </p:txBody>
      </p:sp>
      <p:sp>
        <p:nvSpPr>
          <p:cNvPr id="4" name="Slide Number Placeholder 3">
            <a:extLst>
              <a:ext uri="{FF2B5EF4-FFF2-40B4-BE49-F238E27FC236}">
                <a16:creationId xmlns:a16="http://schemas.microsoft.com/office/drawing/2014/main" id="{F5EE8E72-863A-413D-8752-374ACD2C3742}"/>
              </a:ext>
            </a:extLst>
          </p:cNvPr>
          <p:cNvSpPr>
            <a:spLocks noGrp="1"/>
          </p:cNvSpPr>
          <p:nvPr>
            <p:ph type="sldNum" sz="quarter" idx="12"/>
          </p:nvPr>
        </p:nvSpPr>
        <p:spPr>
          <a:xfrm>
            <a:off x="10558300" y="5956137"/>
            <a:ext cx="1052508" cy="365125"/>
          </a:xfrm>
        </p:spPr>
        <p:txBody>
          <a:bodyPr>
            <a:normAutofit/>
          </a:bodyPr>
          <a:lstStyle/>
          <a:p>
            <a:pPr>
              <a:spcAft>
                <a:spcPts val="600"/>
              </a:spcAft>
            </a:pPr>
            <a:fld id="{6D22F896-40B5-4ADD-8801-0D06FADFA095}" type="slidenum">
              <a:rPr lang="en-US" sz="900">
                <a:solidFill>
                  <a:srgbClr val="3D3D3D"/>
                </a:solidFill>
              </a:rPr>
              <a:pPr>
                <a:spcAft>
                  <a:spcPts val="600"/>
                </a:spcAft>
              </a:pPr>
              <a:t>34</a:t>
            </a:fld>
            <a:endParaRPr lang="en-US" sz="900">
              <a:solidFill>
                <a:srgbClr val="3D3D3D"/>
              </a:solidFill>
            </a:endParaRPr>
          </a:p>
        </p:txBody>
      </p:sp>
    </p:spTree>
    <p:extLst>
      <p:ext uri="{BB962C8B-B14F-4D97-AF65-F5344CB8AC3E}">
        <p14:creationId xmlns:p14="http://schemas.microsoft.com/office/powerpoint/2010/main" val="3333872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F5B13-E280-4543-A793-E3DC04FD520A}"/>
              </a:ext>
            </a:extLst>
          </p:cNvPr>
          <p:cNvSpPr>
            <a:spLocks noGrp="1"/>
          </p:cNvSpPr>
          <p:nvPr>
            <p:ph type="title"/>
          </p:nvPr>
        </p:nvSpPr>
        <p:spPr/>
        <p:txBody>
          <a:bodyPr/>
          <a:lstStyle/>
          <a:p>
            <a:r>
              <a:rPr lang="en-US" dirty="0"/>
              <a:t>The survey</a:t>
            </a:r>
          </a:p>
        </p:txBody>
      </p:sp>
      <p:sp>
        <p:nvSpPr>
          <p:cNvPr id="3" name="Content Placeholder 2">
            <a:extLst>
              <a:ext uri="{FF2B5EF4-FFF2-40B4-BE49-F238E27FC236}">
                <a16:creationId xmlns:a16="http://schemas.microsoft.com/office/drawing/2014/main" id="{CF1459A7-5F0F-454F-BD94-CB4897A95953}"/>
              </a:ext>
            </a:extLst>
          </p:cNvPr>
          <p:cNvSpPr>
            <a:spLocks noGrp="1"/>
          </p:cNvSpPr>
          <p:nvPr>
            <p:ph idx="1"/>
          </p:nvPr>
        </p:nvSpPr>
        <p:spPr/>
        <p:txBody>
          <a:bodyPr>
            <a:normAutofit/>
          </a:bodyPr>
          <a:lstStyle/>
          <a:p>
            <a:r>
              <a:rPr lang="en-US" dirty="0"/>
              <a:t>Funding for the survey was provided by Kent State University – University Research Council.</a:t>
            </a:r>
          </a:p>
          <a:p>
            <a:r>
              <a:rPr lang="en-US" dirty="0"/>
              <a:t>Members of the Committee Developed the Survey </a:t>
            </a:r>
          </a:p>
          <a:p>
            <a:pPr lvl="1"/>
            <a:r>
              <a:rPr lang="en-US" dirty="0"/>
              <a:t>Dr. Susan Kunkle</a:t>
            </a:r>
          </a:p>
          <a:p>
            <a:pPr lvl="1"/>
            <a:r>
              <a:rPr lang="en-US" dirty="0"/>
              <a:t>Dr. Susan Jones</a:t>
            </a:r>
          </a:p>
          <a:p>
            <a:pPr lvl="1"/>
            <a:r>
              <a:rPr lang="en-US" dirty="0"/>
              <a:t>Ms. </a:t>
            </a:r>
            <a:r>
              <a:rPr lang="en-US" dirty="0" err="1"/>
              <a:t>Taronica</a:t>
            </a:r>
            <a:r>
              <a:rPr lang="en-US" dirty="0"/>
              <a:t> White</a:t>
            </a:r>
          </a:p>
          <a:p>
            <a:pPr marL="274320" lvl="1">
              <a:spcBef>
                <a:spcPts val="0"/>
              </a:spcBef>
            </a:pPr>
            <a:r>
              <a:rPr lang="en-US" dirty="0"/>
              <a:t>The Survey Research Lab at Kent State handled the logistics and assisted us with clarity relative to the questions and other matters. The Committee was part of a team of researchers from Kent State University including Dr. Gregory Gibson, Rusty </a:t>
            </a:r>
            <a:r>
              <a:rPr lang="en-US" dirty="0" err="1"/>
              <a:t>Schnellinger</a:t>
            </a:r>
            <a:r>
              <a:rPr lang="en-US" dirty="0"/>
              <a:t>, M.A. and Nicole Perrone, M. A.</a:t>
            </a:r>
          </a:p>
          <a:p>
            <a:pPr marL="274320" lvl="1">
              <a:spcBef>
                <a:spcPts val="0"/>
              </a:spcBef>
            </a:pPr>
            <a:r>
              <a:rPr lang="en-US" dirty="0"/>
              <a:t>Dr. Ramona McNeal, Associate Professor, University of Northern Iowa, reviewed and codified the data for additional analysis.</a:t>
            </a:r>
          </a:p>
          <a:p>
            <a:pPr marL="274320" lvl="1">
              <a:spcBef>
                <a:spcPts val="0"/>
              </a:spcBef>
            </a:pPr>
            <a:r>
              <a:rPr lang="en-US" dirty="0"/>
              <a:t>Interviews with Correctional Officers (female), Police Officers (female), Researchers, Practitioners, and Justice System Professionals (Kunkle, 2018-2019).</a:t>
            </a:r>
          </a:p>
        </p:txBody>
      </p:sp>
      <p:sp>
        <p:nvSpPr>
          <p:cNvPr id="4" name="Slide Number Placeholder 3">
            <a:extLst>
              <a:ext uri="{FF2B5EF4-FFF2-40B4-BE49-F238E27FC236}">
                <a16:creationId xmlns:a16="http://schemas.microsoft.com/office/drawing/2014/main" id="{2438F0A5-53BB-4E97-AF25-F4684BE266FD}"/>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822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5BDD-924A-49F7-83CD-672481915169}"/>
              </a:ext>
            </a:extLst>
          </p:cNvPr>
          <p:cNvSpPr>
            <a:spLocks noGrp="1"/>
          </p:cNvSpPr>
          <p:nvPr>
            <p:ph type="title"/>
          </p:nvPr>
        </p:nvSpPr>
        <p:spPr/>
        <p:txBody>
          <a:bodyPr/>
          <a:lstStyle/>
          <a:p>
            <a:r>
              <a:rPr lang="en-US" dirty="0"/>
              <a:t>Countries Represented in the data set</a:t>
            </a:r>
          </a:p>
        </p:txBody>
      </p:sp>
      <p:pic>
        <p:nvPicPr>
          <p:cNvPr id="3" name="Picture 2">
            <a:extLst>
              <a:ext uri="{FF2B5EF4-FFF2-40B4-BE49-F238E27FC236}">
                <a16:creationId xmlns:a16="http://schemas.microsoft.com/office/drawing/2014/main" id="{948F0125-9676-4C7D-99F3-6C53385EF5BC}"/>
              </a:ext>
            </a:extLst>
          </p:cNvPr>
          <p:cNvPicPr>
            <a:picLocks noChangeAspect="1"/>
          </p:cNvPicPr>
          <p:nvPr/>
        </p:nvPicPr>
        <p:blipFill>
          <a:blip r:embed="rId2"/>
          <a:stretch>
            <a:fillRect/>
          </a:stretch>
        </p:blipFill>
        <p:spPr>
          <a:xfrm>
            <a:off x="398521" y="1980920"/>
            <a:ext cx="5945879" cy="5023539"/>
          </a:xfrm>
          <a:prstGeom prst="rect">
            <a:avLst/>
          </a:prstGeom>
        </p:spPr>
      </p:pic>
      <p:pic>
        <p:nvPicPr>
          <p:cNvPr id="5" name="Picture 4">
            <a:extLst>
              <a:ext uri="{FF2B5EF4-FFF2-40B4-BE49-F238E27FC236}">
                <a16:creationId xmlns:a16="http://schemas.microsoft.com/office/drawing/2014/main" id="{52CFB1D6-B0D7-402C-83F5-83D1ED24E724}"/>
              </a:ext>
            </a:extLst>
          </p:cNvPr>
          <p:cNvPicPr>
            <a:picLocks noChangeAspect="1"/>
          </p:cNvPicPr>
          <p:nvPr/>
        </p:nvPicPr>
        <p:blipFill>
          <a:blip r:embed="rId3"/>
          <a:stretch>
            <a:fillRect/>
          </a:stretch>
        </p:blipFill>
        <p:spPr>
          <a:xfrm>
            <a:off x="5659631" y="1980920"/>
            <a:ext cx="5945879" cy="909775"/>
          </a:xfrm>
          <a:prstGeom prst="rect">
            <a:avLst/>
          </a:prstGeom>
        </p:spPr>
      </p:pic>
      <p:pic>
        <p:nvPicPr>
          <p:cNvPr id="7" name="Picture 6">
            <a:extLst>
              <a:ext uri="{FF2B5EF4-FFF2-40B4-BE49-F238E27FC236}">
                <a16:creationId xmlns:a16="http://schemas.microsoft.com/office/drawing/2014/main" id="{C7DEF8C9-B3BA-46D4-BDFD-4CE741EBDE7B}"/>
              </a:ext>
            </a:extLst>
          </p:cNvPr>
          <p:cNvPicPr>
            <a:picLocks noChangeAspect="1"/>
          </p:cNvPicPr>
          <p:nvPr/>
        </p:nvPicPr>
        <p:blipFill rotWithShape="1">
          <a:blip r:embed="rId4"/>
          <a:srcRect l="5731" r="5082" b="4447"/>
          <a:stretch/>
        </p:blipFill>
        <p:spPr>
          <a:xfrm>
            <a:off x="6850026" y="2584684"/>
            <a:ext cx="4943453" cy="3368247"/>
          </a:xfrm>
          <a:prstGeom prst="rect">
            <a:avLst/>
          </a:prstGeom>
        </p:spPr>
      </p:pic>
      <p:sp>
        <p:nvSpPr>
          <p:cNvPr id="4" name="Slide Number Placeholder 3">
            <a:extLst>
              <a:ext uri="{FF2B5EF4-FFF2-40B4-BE49-F238E27FC236}">
                <a16:creationId xmlns:a16="http://schemas.microsoft.com/office/drawing/2014/main" id="{DCABC17C-727D-4D88-90B7-4D9FF29DE82F}"/>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813759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A117ED-96F6-44A0-9EC8-C9FBB10CBADD}"/>
              </a:ext>
            </a:extLst>
          </p:cNvPr>
          <p:cNvSpPr>
            <a:spLocks noGrp="1"/>
          </p:cNvSpPr>
          <p:nvPr>
            <p:ph type="title"/>
          </p:nvPr>
        </p:nvSpPr>
        <p:spPr/>
        <p:txBody>
          <a:bodyPr/>
          <a:lstStyle/>
          <a:p>
            <a:r>
              <a:rPr lang="en-US" dirty="0"/>
              <a:t>What are some of the things that we learned</a:t>
            </a:r>
          </a:p>
        </p:txBody>
      </p:sp>
      <p:sp>
        <p:nvSpPr>
          <p:cNvPr id="3" name="Content Placeholder 2">
            <a:extLst>
              <a:ext uri="{FF2B5EF4-FFF2-40B4-BE49-F238E27FC236}">
                <a16:creationId xmlns:a16="http://schemas.microsoft.com/office/drawing/2014/main" id="{EB97CADC-4E9D-4484-869C-1328BDDC5228}"/>
              </a:ext>
            </a:extLst>
          </p:cNvPr>
          <p:cNvSpPr>
            <a:spLocks noGrp="1"/>
          </p:cNvSpPr>
          <p:nvPr>
            <p:ph idx="1"/>
          </p:nvPr>
        </p:nvSpPr>
        <p:spPr/>
        <p:txBody>
          <a:bodyPr>
            <a:normAutofit lnSpcReduction="10000"/>
          </a:bodyPr>
          <a:lstStyle/>
          <a:p>
            <a:endParaRPr lang="en-US" dirty="0"/>
          </a:p>
          <a:p>
            <a:r>
              <a:rPr lang="en-US" dirty="0"/>
              <a:t>We learned that there is significant training addressing issues of challenge for female and male employees occurring across the membership base of ICPA.</a:t>
            </a:r>
          </a:p>
          <a:p>
            <a:r>
              <a:rPr lang="en-US" dirty="0"/>
              <a:t>Recruitment and retention are challenging in multiple jurisdictions.</a:t>
            </a:r>
          </a:p>
          <a:p>
            <a:r>
              <a:rPr lang="en-US" dirty="0"/>
              <a:t>Developing a more comprehensive approach to responding to vicarious or secondary trauma is a need reflected in other outcomes.</a:t>
            </a:r>
          </a:p>
          <a:p>
            <a:r>
              <a:rPr lang="en-US" dirty="0"/>
              <a:t>Addressing the issue of boundary violations is a need.</a:t>
            </a:r>
          </a:p>
          <a:p>
            <a:r>
              <a:rPr lang="en-US" dirty="0"/>
              <a:t>Workplace violence as reflected in sexual and sexualized harassment is a need.</a:t>
            </a:r>
          </a:p>
          <a:p>
            <a:endParaRPr lang="en-US" dirty="0"/>
          </a:p>
          <a:p>
            <a:r>
              <a:rPr lang="en-US" dirty="0"/>
              <a:t>Focusing on issues unique to the Trans population is primarily a policy need follow by a training need.</a:t>
            </a:r>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D8BF9C0-610B-4D1B-8419-9B040DE4B38C}"/>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19060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E3DD1ED9-7847-4E1F-8455-6A5ECF6461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31A3DFEF-67D3-4CCE-BFE8-397D542A4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31">
            <a:extLst>
              <a:ext uri="{FF2B5EF4-FFF2-40B4-BE49-F238E27FC236}">
                <a16:creationId xmlns:a16="http://schemas.microsoft.com/office/drawing/2014/main" id="{24E4445D-D137-4867-B463-009D641E98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33">
            <a:extLst>
              <a:ext uri="{FF2B5EF4-FFF2-40B4-BE49-F238E27FC236}">
                <a16:creationId xmlns:a16="http://schemas.microsoft.com/office/drawing/2014/main" id="{CC80D46F-EE5E-4AF1-A8B9-B9948FF665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35">
            <a:extLst>
              <a:ext uri="{FF2B5EF4-FFF2-40B4-BE49-F238E27FC236}">
                <a16:creationId xmlns:a16="http://schemas.microsoft.com/office/drawing/2014/main" id="{F6FF103D-65A5-496A-9B61-995A9F81E6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0E8271F-A3C9-4286-9226-01841F583779}"/>
              </a:ext>
            </a:extLst>
          </p:cNvPr>
          <p:cNvSpPr>
            <a:spLocks noGrp="1"/>
          </p:cNvSpPr>
          <p:nvPr>
            <p:ph type="title"/>
          </p:nvPr>
        </p:nvSpPr>
        <p:spPr>
          <a:xfrm>
            <a:off x="581193" y="1507414"/>
            <a:ext cx="5952037" cy="3703320"/>
          </a:xfrm>
        </p:spPr>
        <p:txBody>
          <a:bodyPr vert="horz" lIns="91440" tIns="45720" rIns="91440" bIns="45720" rtlCol="0" anchor="b">
            <a:normAutofit/>
          </a:bodyPr>
          <a:lstStyle/>
          <a:p>
            <a:r>
              <a:rPr lang="en-US" sz="4800" b="0" kern="1200" cap="all" dirty="0">
                <a:solidFill>
                  <a:schemeClr val="accent1"/>
                </a:solidFill>
                <a:latin typeface="+mj-lt"/>
                <a:ea typeface="+mj-ea"/>
                <a:cs typeface="+mj-cs"/>
              </a:rPr>
              <a:t>Training </a:t>
            </a:r>
            <a:r>
              <a:rPr lang="en-US" sz="4800" dirty="0"/>
              <a:t>Concerns And Topics</a:t>
            </a:r>
            <a:endParaRPr lang="en-US" sz="4800" b="0" kern="1200" cap="all" dirty="0">
              <a:solidFill>
                <a:schemeClr val="accent1"/>
              </a:solidFill>
              <a:latin typeface="+mj-lt"/>
              <a:ea typeface="+mj-ea"/>
              <a:cs typeface="+mj-cs"/>
            </a:endParaRPr>
          </a:p>
        </p:txBody>
      </p:sp>
      <p:sp>
        <p:nvSpPr>
          <p:cNvPr id="38" name="Rectangle 37">
            <a:extLst>
              <a:ext uri="{FF2B5EF4-FFF2-40B4-BE49-F238E27FC236}">
                <a16:creationId xmlns:a16="http://schemas.microsoft.com/office/drawing/2014/main" id="{2DFDD496-1EBA-4A1D-A7EF-C3175608D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24130" y="3313354"/>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Slide Number Placeholder 1">
            <a:extLst>
              <a:ext uri="{FF2B5EF4-FFF2-40B4-BE49-F238E27FC236}">
                <a16:creationId xmlns:a16="http://schemas.microsoft.com/office/drawing/2014/main" id="{E4AED4FF-01B5-4EB3-BE22-CFD7C0AEBE38}"/>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669599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6677"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8C36EB-4196-447A-A6B0-D0F625B815AB}"/>
              </a:ext>
            </a:extLst>
          </p:cNvPr>
          <p:cNvSpPr>
            <a:spLocks noGrp="1"/>
          </p:cNvSpPr>
          <p:nvPr>
            <p:ph type="title"/>
          </p:nvPr>
        </p:nvSpPr>
        <p:spPr>
          <a:xfrm>
            <a:off x="7963094" y="1113764"/>
            <a:ext cx="3269749" cy="4624327"/>
          </a:xfrm>
        </p:spPr>
        <p:txBody>
          <a:bodyPr anchor="ctr">
            <a:normAutofit/>
          </a:bodyPr>
          <a:lstStyle/>
          <a:p>
            <a:pPr fontAlgn="base">
              <a:lnSpc>
                <a:spcPct val="90000"/>
              </a:lnSpc>
            </a:pPr>
            <a:r>
              <a:rPr lang="en-US" sz="2500" dirty="0">
                <a:solidFill>
                  <a:srgbClr val="FFFFFF"/>
                </a:solidFill>
              </a:rPr>
              <a:t>Institute for Criminal Policy Research</a:t>
            </a:r>
            <a:br>
              <a:rPr lang="en-US" sz="2500" dirty="0">
                <a:solidFill>
                  <a:srgbClr val="FFFFFF"/>
                </a:solidFill>
              </a:rPr>
            </a:br>
            <a:r>
              <a:rPr lang="en-US" sz="2500" dirty="0">
                <a:solidFill>
                  <a:srgbClr val="FFFFFF"/>
                </a:solidFill>
              </a:rPr>
              <a:t>School of Law, Birkbeck,</a:t>
            </a:r>
            <a:br>
              <a:rPr lang="en-US" sz="2500" dirty="0">
                <a:solidFill>
                  <a:srgbClr val="FFFFFF"/>
                </a:solidFill>
              </a:rPr>
            </a:br>
            <a:r>
              <a:rPr lang="en-US" sz="2500" dirty="0">
                <a:solidFill>
                  <a:srgbClr val="FFFFFF"/>
                </a:solidFill>
              </a:rPr>
              <a:t>University of London</a:t>
            </a:r>
            <a:br>
              <a:rPr lang="en-US" sz="2500" dirty="0">
                <a:solidFill>
                  <a:srgbClr val="FFFFFF"/>
                </a:solidFill>
              </a:rPr>
            </a:br>
            <a:br>
              <a:rPr lang="en-US" sz="2500" dirty="0">
                <a:solidFill>
                  <a:srgbClr val="FFFFFF"/>
                </a:solidFill>
              </a:rPr>
            </a:br>
            <a:br>
              <a:rPr lang="en-US" sz="2500" dirty="0">
                <a:solidFill>
                  <a:srgbClr val="FFFFFF"/>
                </a:solidFill>
              </a:rPr>
            </a:br>
            <a:r>
              <a:rPr lang="en-US" sz="2500" u="sng" dirty="0">
                <a:solidFill>
                  <a:srgbClr val="FFFFFF"/>
                </a:solidFill>
                <a:hlinkClick r:id="rId2">
                  <a:extLst>
                    <a:ext uri="{A12FA001-AC4F-418D-AE19-62706E023703}">
                      <ahyp:hlinkClr xmlns:ahyp="http://schemas.microsoft.com/office/drawing/2018/hyperlinkcolor" val="tx"/>
                    </a:ext>
                  </a:extLst>
                </a:hlinkClick>
              </a:rPr>
              <a:t>ICPS@bbk.ac.uk</a:t>
            </a:r>
            <a:br>
              <a:rPr lang="en-US" sz="2500" dirty="0">
                <a:solidFill>
                  <a:srgbClr val="FFFFFF"/>
                </a:solidFill>
              </a:rPr>
            </a:br>
            <a:endParaRPr lang="en-US" sz="2500" dirty="0">
              <a:solidFill>
                <a:srgbClr val="FFFFFF"/>
              </a:solidFill>
            </a:endParaRPr>
          </a:p>
        </p:txBody>
      </p:sp>
      <p:sp>
        <p:nvSpPr>
          <p:cNvPr id="3" name="Content Placeholder 2">
            <a:extLst>
              <a:ext uri="{FF2B5EF4-FFF2-40B4-BE49-F238E27FC236}">
                <a16:creationId xmlns:a16="http://schemas.microsoft.com/office/drawing/2014/main" id="{E6B665FB-1A9A-4656-9250-1F7182B51E60}"/>
              </a:ext>
            </a:extLst>
          </p:cNvPr>
          <p:cNvSpPr>
            <a:spLocks noGrp="1"/>
          </p:cNvSpPr>
          <p:nvPr>
            <p:ph idx="1"/>
          </p:nvPr>
        </p:nvSpPr>
        <p:spPr>
          <a:xfrm>
            <a:off x="927916" y="1113764"/>
            <a:ext cx="6108179" cy="4624327"/>
          </a:xfrm>
        </p:spPr>
        <p:txBody>
          <a:bodyPr anchor="ctr">
            <a:normAutofit/>
          </a:bodyPr>
          <a:lstStyle/>
          <a:p>
            <a:r>
              <a:rPr lang="en-US" sz="1800" dirty="0"/>
              <a:t>Men and women who work in prisons need to be carefully chosen to make sure that they have the appropriate personal qualities and educational background. </a:t>
            </a:r>
          </a:p>
          <a:p>
            <a:r>
              <a:rPr lang="en-US" sz="1800" dirty="0"/>
              <a:t>They then need to be given proper training in the principles which should underlie their work and in the human and technical skills which are required. </a:t>
            </a:r>
          </a:p>
          <a:p>
            <a:r>
              <a:rPr lang="en-US" sz="1800" dirty="0"/>
              <a:t>Throughout their careers they should be given the opportunity to develop and expand these skills and to keep up to date with the latest thinking on prison issues. </a:t>
            </a:r>
          </a:p>
          <a:p>
            <a:r>
              <a:rPr lang="en-US" sz="1200" dirty="0"/>
              <a:t>Source:  A Human Rights Approach to Prison Management: Handbook for Prison Staff (3rd edition)</a:t>
            </a:r>
            <a:br>
              <a:rPr lang="en-US" sz="1200" dirty="0"/>
            </a:br>
            <a:endParaRPr lang="en-US" sz="1200" dirty="0"/>
          </a:p>
          <a:p>
            <a:endParaRPr lang="en-US" sz="1800" dirty="0"/>
          </a:p>
        </p:txBody>
      </p:sp>
      <p:sp>
        <p:nvSpPr>
          <p:cNvPr id="4" name="Slide Number Placeholder 3">
            <a:extLst>
              <a:ext uri="{FF2B5EF4-FFF2-40B4-BE49-F238E27FC236}">
                <a16:creationId xmlns:a16="http://schemas.microsoft.com/office/drawing/2014/main" id="{EC5C3F18-24AC-4586-BF7E-138B9C262377}"/>
              </a:ext>
            </a:extLst>
          </p:cNvPr>
          <p:cNvSpPr>
            <a:spLocks noGrp="1"/>
          </p:cNvSpPr>
          <p:nvPr>
            <p:ph type="sldNum" sz="quarter" idx="12"/>
          </p:nvPr>
        </p:nvSpPr>
        <p:spPr>
          <a:xfrm>
            <a:off x="10558300" y="6370503"/>
            <a:ext cx="1052508" cy="365125"/>
          </a:xfrm>
        </p:spPr>
        <p:txBody>
          <a:bodyPr>
            <a:normAutofit/>
          </a:bodyPr>
          <a:lstStyle/>
          <a:p>
            <a:pPr>
              <a:spcAft>
                <a:spcPts val="600"/>
              </a:spcAft>
            </a:pPr>
            <a:fld id="{6D22F896-40B5-4ADD-8801-0D06FADFA095}" type="slidenum">
              <a:rPr lang="en-US" sz="900" smtClean="0"/>
              <a:pPr>
                <a:spcAft>
                  <a:spcPts val="600"/>
                </a:spcAft>
              </a:pPr>
              <a:t>8</a:t>
            </a:fld>
            <a:endParaRPr lang="en-US" sz="900"/>
          </a:p>
        </p:txBody>
      </p:sp>
    </p:spTree>
    <p:extLst>
      <p:ext uri="{BB962C8B-B14F-4D97-AF65-F5344CB8AC3E}">
        <p14:creationId xmlns:p14="http://schemas.microsoft.com/office/powerpoint/2010/main" val="2784704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798FA-5DDF-4474-8CB8-683AFF2ED8D7}"/>
              </a:ext>
            </a:extLst>
          </p:cNvPr>
          <p:cNvSpPr>
            <a:spLocks noGrp="1"/>
          </p:cNvSpPr>
          <p:nvPr>
            <p:ph type="title"/>
          </p:nvPr>
        </p:nvSpPr>
        <p:spPr/>
        <p:txBody>
          <a:bodyPr/>
          <a:lstStyle/>
          <a:p>
            <a:r>
              <a:rPr lang="en-US" dirty="0"/>
              <a:t>About Training and learning with an adult population</a:t>
            </a:r>
          </a:p>
        </p:txBody>
      </p:sp>
      <p:sp>
        <p:nvSpPr>
          <p:cNvPr id="3" name="Content Placeholder 2">
            <a:extLst>
              <a:ext uri="{FF2B5EF4-FFF2-40B4-BE49-F238E27FC236}">
                <a16:creationId xmlns:a16="http://schemas.microsoft.com/office/drawing/2014/main" id="{A1F60E98-3A4B-433A-8B37-3E2E6FE7E784}"/>
              </a:ext>
            </a:extLst>
          </p:cNvPr>
          <p:cNvSpPr>
            <a:spLocks noGrp="1"/>
          </p:cNvSpPr>
          <p:nvPr>
            <p:ph idx="1"/>
          </p:nvPr>
        </p:nvSpPr>
        <p:spPr/>
        <p:txBody>
          <a:bodyPr/>
          <a:lstStyle/>
          <a:p>
            <a:r>
              <a:rPr lang="en-US" dirty="0"/>
              <a:t>We need to use proven methods to maximize learning including evidence on learner characteristics, technology, development, design, delivery, and evaluation (Clark 2010). </a:t>
            </a:r>
          </a:p>
          <a:p>
            <a:endParaRPr lang="en-US" dirty="0"/>
          </a:p>
          <a:p>
            <a:r>
              <a:rPr lang="en-US" dirty="0"/>
              <a:t>Adults typically become ready to learn when they experience a need to cope with a situation or perform a task (Knowles, Holton, &amp; Swanson 1998) . </a:t>
            </a:r>
          </a:p>
          <a:p>
            <a:endParaRPr lang="en-US" dirty="0"/>
          </a:p>
          <a:p>
            <a:r>
              <a:rPr lang="en-US" dirty="0"/>
              <a:t>Adults’ orientation to learning is life-centered, problem-centered, and contextual. </a:t>
            </a:r>
          </a:p>
          <a:p>
            <a:endParaRPr lang="en-US" dirty="0"/>
          </a:p>
          <a:p>
            <a:r>
              <a:rPr lang="en-US" dirty="0"/>
              <a:t>Correctional agencies around the globe are challenged by an increasingly transient workforce, exponential growth in technology, and continued budget cuts (National Institute of Corrections). </a:t>
            </a:r>
          </a:p>
        </p:txBody>
      </p:sp>
      <p:sp>
        <p:nvSpPr>
          <p:cNvPr id="4" name="Slide Number Placeholder 3">
            <a:extLst>
              <a:ext uri="{FF2B5EF4-FFF2-40B4-BE49-F238E27FC236}">
                <a16:creationId xmlns:a16="http://schemas.microsoft.com/office/drawing/2014/main" id="{272A75DF-52BE-4698-917B-C5922DD1171D}"/>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121312072"/>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1546</Words>
  <Application>Microsoft Office PowerPoint</Application>
  <PresentationFormat>Widescreen</PresentationFormat>
  <Paragraphs>201</Paragraphs>
  <Slides>34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Gill Sans MT</vt:lpstr>
      <vt:lpstr>Times New Roman</vt:lpstr>
      <vt:lpstr>Wingdings 2</vt:lpstr>
      <vt:lpstr>Dividend</vt:lpstr>
      <vt:lpstr>Women Who Work in Correctional Facilities</vt:lpstr>
      <vt:lpstr>Who Are We</vt:lpstr>
      <vt:lpstr>Objectives For Today’s Session</vt:lpstr>
      <vt:lpstr>The survey</vt:lpstr>
      <vt:lpstr>Countries Represented in the data set</vt:lpstr>
      <vt:lpstr>What are some of the things that we learned</vt:lpstr>
      <vt:lpstr>Training Concerns And Topics</vt:lpstr>
      <vt:lpstr>Institute for Criminal Policy Research School of Law, Birkbeck, University of London   ICPS@bbk.ac.uk </vt:lpstr>
      <vt:lpstr>About Training and learning with an adult population</vt:lpstr>
      <vt:lpstr>Training Does Not = Competency </vt:lpstr>
      <vt:lpstr>   Gender Specific Training For Staff about staff </vt:lpstr>
      <vt:lpstr> Leadership Training </vt:lpstr>
      <vt:lpstr>Does your agency provide staff with specific training regarding how to work with inmates who are mentally ill?</vt:lpstr>
      <vt:lpstr>PowerPoint Presentation</vt:lpstr>
      <vt:lpstr>Training Topics mentioned in Unique comments</vt:lpstr>
      <vt:lpstr>Cognitive Behavioral Therapy </vt:lpstr>
      <vt:lpstr>What is the most pressing training issue?</vt:lpstr>
      <vt:lpstr>Recruitment and Retention</vt:lpstr>
      <vt:lpstr>Occupational Handbook – U.S. Dept. of Labor (2019) </vt:lpstr>
      <vt:lpstr>Recruitment: Does Your agency Struggle to recruit qualified female corrections personnel?</vt:lpstr>
      <vt:lpstr>Retention: Does Your agency Struggle to retain qualified female corrections personnel?</vt:lpstr>
      <vt:lpstr> </vt:lpstr>
      <vt:lpstr>Secondary/Vicarious Trauma</vt:lpstr>
      <vt:lpstr>What is vicarious trauma? https://vtt.ovc.ojp.gov/</vt:lpstr>
      <vt:lpstr>Does your agency provide training  to staff on trauma exposure and its effects on staff in the workplace?</vt:lpstr>
      <vt:lpstr>PowerPoint Presentation</vt:lpstr>
      <vt:lpstr>Does Your Agency Provide Training on Suicide in the workplace?</vt:lpstr>
      <vt:lpstr>  What type of support services are provided to staff in your agency?  </vt:lpstr>
      <vt:lpstr>Vicarious Trauma Alerts</vt:lpstr>
      <vt:lpstr>The Vicarious Trauma Toolkit Office of Victims of Crime (2019) </vt:lpstr>
      <vt:lpstr>Boundary Violations</vt:lpstr>
      <vt:lpstr>Dr. Susan Jones</vt:lpstr>
      <vt:lpstr>Boundary Violations (8)</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Who Work in Correctional Facilities</dc:title>
  <dc:creator>Dr. Susan Kunkle</dc:creator>
  <cp:lastModifiedBy>Gary Hill</cp:lastModifiedBy>
  <cp:revision>10</cp:revision>
  <dcterms:created xsi:type="dcterms:W3CDTF">2019-10-21T13:26:05Z</dcterms:created>
  <dcterms:modified xsi:type="dcterms:W3CDTF">2019-10-21T14:19:08Z</dcterms:modified>
</cp:coreProperties>
</file>